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7" r:id="rId1"/>
  </p:sldMasterIdLst>
  <p:sldIdLst>
    <p:sldId id="258" r:id="rId2"/>
    <p:sldId id="263" r:id="rId3"/>
    <p:sldId id="328" r:id="rId4"/>
    <p:sldId id="329" r:id="rId5"/>
    <p:sldId id="267" r:id="rId6"/>
    <p:sldId id="330" r:id="rId7"/>
    <p:sldId id="309" r:id="rId8"/>
    <p:sldId id="331" r:id="rId9"/>
    <p:sldId id="332" r:id="rId10"/>
    <p:sldId id="333" r:id="rId11"/>
    <p:sldId id="334" r:id="rId12"/>
    <p:sldId id="345" r:id="rId13"/>
    <p:sldId id="321" r:id="rId14"/>
    <p:sldId id="311" r:id="rId15"/>
    <p:sldId id="315" r:id="rId16"/>
    <p:sldId id="313" r:id="rId17"/>
    <p:sldId id="314" r:id="rId18"/>
    <p:sldId id="322" r:id="rId19"/>
    <p:sldId id="323" r:id="rId20"/>
    <p:sldId id="324" r:id="rId21"/>
    <p:sldId id="335" r:id="rId22"/>
    <p:sldId id="336" r:id="rId23"/>
    <p:sldId id="337" r:id="rId24"/>
    <p:sldId id="338" r:id="rId25"/>
    <p:sldId id="326" r:id="rId26"/>
    <p:sldId id="339" r:id="rId27"/>
    <p:sldId id="340" r:id="rId28"/>
    <p:sldId id="341" r:id="rId29"/>
    <p:sldId id="342" r:id="rId30"/>
    <p:sldId id="343" r:id="rId31"/>
    <p:sldId id="327" r:id="rId32"/>
    <p:sldId id="344" r:id="rId33"/>
  </p:sldIdLst>
  <p:sldSz cx="9144000" cy="6858000" type="screen4x3"/>
  <p:notesSz cx="6858000" cy="9144000"/>
  <p:defaultTextStyle>
    <a:defPPr>
      <a:defRPr lang="cs-CZ"/>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showPr>
  <p:clrMru>
    <a:srgbClr val="FFFF00"/>
    <a:srgbClr val="FFFFD9"/>
    <a:srgbClr val="FFFF99"/>
    <a:srgbClr val="0000FF"/>
    <a:srgbClr val="33CC33"/>
    <a:srgbClr val="FF33CC"/>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194"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858000"/>
            <a:chOff x="0" y="0"/>
            <a:chExt cx="5760" cy="4320"/>
          </a:xfrm>
        </p:grpSpPr>
        <p:sp>
          <p:nvSpPr>
            <p:cNvPr id="5" name="Rectangle 3"/>
            <p:cNvSpPr>
              <a:spLocks noChangeArrowheads="1"/>
            </p:cNvSpPr>
            <p:nvPr/>
          </p:nvSpPr>
          <p:spPr bwMode="hidden">
            <a:xfrm>
              <a:off x="0" y="0"/>
              <a:ext cx="2208" cy="4320"/>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defRPr/>
              </a:pPr>
              <a:endParaRPr lang="cs-CZ" sz="2400">
                <a:latin typeface="Times New Roman" pitchFamily="18" charset="0"/>
              </a:endParaRPr>
            </a:p>
          </p:txBody>
        </p:sp>
        <p:sp>
          <p:nvSpPr>
            <p:cNvPr id="6" name="Rectangle 4"/>
            <p:cNvSpPr>
              <a:spLocks noChangeArrowheads="1"/>
            </p:cNvSpPr>
            <p:nvPr/>
          </p:nvSpPr>
          <p:spPr bwMode="hidden">
            <a:xfrm>
              <a:off x="1081" y="1065"/>
              <a:ext cx="4679" cy="1596"/>
            </a:xfrm>
            <a:prstGeom prst="rect">
              <a:avLst/>
            </a:prstGeom>
            <a:solidFill>
              <a:schemeClr val="bg2"/>
            </a:solidFill>
            <a:ln w="9525">
              <a:noFill/>
              <a:miter lim="800000"/>
              <a:headEnd/>
              <a:tailEnd/>
            </a:ln>
          </p:spPr>
          <p:txBody>
            <a:bodyPr/>
            <a:lstStyle/>
            <a:p>
              <a:pPr>
                <a:defRPr/>
              </a:pPr>
              <a:endParaRPr lang="cs-CZ" sz="2400">
                <a:latin typeface="Times New Roman" pitchFamily="18" charset="0"/>
              </a:endParaRPr>
            </a:p>
          </p:txBody>
        </p:sp>
        <p:grpSp>
          <p:nvGrpSpPr>
            <p:cNvPr id="7" name="Group 5"/>
            <p:cNvGrpSpPr>
              <a:grpSpLocks/>
            </p:cNvGrpSpPr>
            <p:nvPr/>
          </p:nvGrpSpPr>
          <p:grpSpPr bwMode="auto">
            <a:xfrm>
              <a:off x="0" y="672"/>
              <a:ext cx="1806" cy="1989"/>
              <a:chOff x="0" y="672"/>
              <a:chExt cx="1806" cy="1989"/>
            </a:xfrm>
          </p:grpSpPr>
          <p:sp>
            <p:nvSpPr>
              <p:cNvPr id="8" name="Rectangle 6"/>
              <p:cNvSpPr>
                <a:spLocks noChangeArrowheads="1"/>
              </p:cNvSpPr>
              <p:nvPr userDrawn="1"/>
            </p:nvSpPr>
            <p:spPr bwMode="auto">
              <a:xfrm>
                <a:off x="361" y="2257"/>
                <a:ext cx="363" cy="404"/>
              </a:xfrm>
              <a:prstGeom prst="rect">
                <a:avLst/>
              </a:prstGeom>
              <a:solidFill>
                <a:schemeClr val="accent2"/>
              </a:solidFill>
              <a:ln w="9525">
                <a:noFill/>
                <a:miter lim="800000"/>
                <a:headEnd/>
                <a:tailEnd/>
              </a:ln>
            </p:spPr>
            <p:txBody>
              <a:bodyPr/>
              <a:lstStyle/>
              <a:p>
                <a:pPr>
                  <a:defRPr/>
                </a:pPr>
                <a:endParaRPr lang="cs-CZ" sz="2400">
                  <a:latin typeface="Times New Roman" pitchFamily="18" charset="0"/>
                </a:endParaRPr>
              </a:p>
            </p:txBody>
          </p:sp>
          <p:sp>
            <p:nvSpPr>
              <p:cNvPr id="9" name="Rectangle 7"/>
              <p:cNvSpPr>
                <a:spLocks noChangeArrowheads="1"/>
              </p:cNvSpPr>
              <p:nvPr userDrawn="1"/>
            </p:nvSpPr>
            <p:spPr bwMode="auto">
              <a:xfrm>
                <a:off x="1081" y="1065"/>
                <a:ext cx="362" cy="405"/>
              </a:xfrm>
              <a:prstGeom prst="rect">
                <a:avLst/>
              </a:prstGeom>
              <a:solidFill>
                <a:schemeClr val="folHlink"/>
              </a:solidFill>
              <a:ln w="9525">
                <a:noFill/>
                <a:miter lim="800000"/>
                <a:headEnd/>
                <a:tailEnd/>
              </a:ln>
            </p:spPr>
            <p:txBody>
              <a:bodyPr/>
              <a:lstStyle/>
              <a:p>
                <a:pPr>
                  <a:defRPr/>
                </a:pPr>
                <a:endParaRPr lang="cs-CZ" sz="2400">
                  <a:latin typeface="Times New Roman" pitchFamily="18" charset="0"/>
                </a:endParaRPr>
              </a:p>
            </p:txBody>
          </p:sp>
          <p:sp>
            <p:nvSpPr>
              <p:cNvPr id="10" name="Rectangle 8"/>
              <p:cNvSpPr>
                <a:spLocks noChangeArrowheads="1"/>
              </p:cNvSpPr>
              <p:nvPr userDrawn="1"/>
            </p:nvSpPr>
            <p:spPr bwMode="auto">
              <a:xfrm>
                <a:off x="1437" y="672"/>
                <a:ext cx="369" cy="400"/>
              </a:xfrm>
              <a:prstGeom prst="rect">
                <a:avLst/>
              </a:prstGeom>
              <a:solidFill>
                <a:schemeClr val="folHlink"/>
              </a:solidFill>
              <a:ln w="9525">
                <a:noFill/>
                <a:miter lim="800000"/>
                <a:headEnd/>
                <a:tailEnd/>
              </a:ln>
            </p:spPr>
            <p:txBody>
              <a:bodyPr/>
              <a:lstStyle/>
              <a:p>
                <a:pPr>
                  <a:defRPr/>
                </a:pPr>
                <a:endParaRPr lang="cs-CZ" sz="2400">
                  <a:latin typeface="Times New Roman" pitchFamily="18" charset="0"/>
                </a:endParaRPr>
              </a:p>
            </p:txBody>
          </p:sp>
          <p:sp>
            <p:nvSpPr>
              <p:cNvPr id="11" name="Rectangle 9"/>
              <p:cNvSpPr>
                <a:spLocks noChangeArrowheads="1"/>
              </p:cNvSpPr>
              <p:nvPr userDrawn="1"/>
            </p:nvSpPr>
            <p:spPr bwMode="auto">
              <a:xfrm>
                <a:off x="719" y="2257"/>
                <a:ext cx="368" cy="404"/>
              </a:xfrm>
              <a:prstGeom prst="rect">
                <a:avLst/>
              </a:prstGeom>
              <a:solidFill>
                <a:schemeClr val="bg2"/>
              </a:solidFill>
              <a:ln w="9525">
                <a:noFill/>
                <a:miter lim="800000"/>
                <a:headEnd/>
                <a:tailEnd/>
              </a:ln>
            </p:spPr>
            <p:txBody>
              <a:bodyPr/>
              <a:lstStyle/>
              <a:p>
                <a:pPr>
                  <a:defRPr/>
                </a:pPr>
                <a:endParaRPr lang="cs-CZ" sz="2400">
                  <a:latin typeface="Times New Roman" pitchFamily="18" charset="0"/>
                </a:endParaRPr>
              </a:p>
            </p:txBody>
          </p:sp>
          <p:sp>
            <p:nvSpPr>
              <p:cNvPr id="12" name="Rectangle 10"/>
              <p:cNvSpPr>
                <a:spLocks noChangeArrowheads="1"/>
              </p:cNvSpPr>
              <p:nvPr userDrawn="1"/>
            </p:nvSpPr>
            <p:spPr bwMode="auto">
              <a:xfrm>
                <a:off x="1437" y="1065"/>
                <a:ext cx="369" cy="405"/>
              </a:xfrm>
              <a:prstGeom prst="rect">
                <a:avLst/>
              </a:prstGeom>
              <a:solidFill>
                <a:schemeClr val="accent2"/>
              </a:solidFill>
              <a:ln w="9525">
                <a:noFill/>
                <a:miter lim="800000"/>
                <a:headEnd/>
                <a:tailEnd/>
              </a:ln>
            </p:spPr>
            <p:txBody>
              <a:bodyPr/>
              <a:lstStyle/>
              <a:p>
                <a:pPr>
                  <a:defRPr/>
                </a:pPr>
                <a:endParaRPr lang="cs-CZ" sz="2400">
                  <a:latin typeface="Times New Roman" pitchFamily="18" charset="0"/>
                </a:endParaRPr>
              </a:p>
            </p:txBody>
          </p:sp>
          <p:sp>
            <p:nvSpPr>
              <p:cNvPr id="13" name="Rectangle 11"/>
              <p:cNvSpPr>
                <a:spLocks noChangeArrowheads="1"/>
              </p:cNvSpPr>
              <p:nvPr userDrawn="1"/>
            </p:nvSpPr>
            <p:spPr bwMode="auto">
              <a:xfrm>
                <a:off x="719" y="1464"/>
                <a:ext cx="368" cy="399"/>
              </a:xfrm>
              <a:prstGeom prst="rect">
                <a:avLst/>
              </a:prstGeom>
              <a:solidFill>
                <a:schemeClr val="folHlink"/>
              </a:solidFill>
              <a:ln w="9525">
                <a:noFill/>
                <a:miter lim="800000"/>
                <a:headEnd/>
                <a:tailEnd/>
              </a:ln>
            </p:spPr>
            <p:txBody>
              <a:bodyPr/>
              <a:lstStyle/>
              <a:p>
                <a:pPr>
                  <a:defRPr/>
                </a:pPr>
                <a:endParaRPr lang="cs-CZ" sz="2400">
                  <a:latin typeface="Times New Roman" pitchFamily="18" charset="0"/>
                </a:endParaRPr>
              </a:p>
            </p:txBody>
          </p:sp>
          <p:sp>
            <p:nvSpPr>
              <p:cNvPr id="14" name="Rectangle 12"/>
              <p:cNvSpPr>
                <a:spLocks noChangeArrowheads="1"/>
              </p:cNvSpPr>
              <p:nvPr userDrawn="1"/>
            </p:nvSpPr>
            <p:spPr bwMode="auto">
              <a:xfrm>
                <a:off x="0" y="1464"/>
                <a:ext cx="367" cy="399"/>
              </a:xfrm>
              <a:prstGeom prst="rect">
                <a:avLst/>
              </a:prstGeom>
              <a:solidFill>
                <a:schemeClr val="bg2"/>
              </a:solidFill>
              <a:ln w="9525">
                <a:noFill/>
                <a:miter lim="800000"/>
                <a:headEnd/>
                <a:tailEnd/>
              </a:ln>
            </p:spPr>
            <p:txBody>
              <a:bodyPr/>
              <a:lstStyle/>
              <a:p>
                <a:pPr>
                  <a:defRPr/>
                </a:pPr>
                <a:endParaRPr lang="cs-CZ" sz="2400">
                  <a:latin typeface="Times New Roman" pitchFamily="18" charset="0"/>
                </a:endParaRPr>
              </a:p>
            </p:txBody>
          </p:sp>
          <p:sp>
            <p:nvSpPr>
              <p:cNvPr id="15" name="Rectangle 13"/>
              <p:cNvSpPr>
                <a:spLocks noChangeArrowheads="1"/>
              </p:cNvSpPr>
              <p:nvPr userDrawn="1"/>
            </p:nvSpPr>
            <p:spPr bwMode="auto">
              <a:xfrm>
                <a:off x="1081" y="1464"/>
                <a:ext cx="362" cy="399"/>
              </a:xfrm>
              <a:prstGeom prst="rect">
                <a:avLst/>
              </a:prstGeom>
              <a:solidFill>
                <a:schemeClr val="accent2"/>
              </a:solidFill>
              <a:ln w="9525">
                <a:noFill/>
                <a:miter lim="800000"/>
                <a:headEnd/>
                <a:tailEnd/>
              </a:ln>
            </p:spPr>
            <p:txBody>
              <a:bodyPr/>
              <a:lstStyle/>
              <a:p>
                <a:pPr>
                  <a:defRPr/>
                </a:pPr>
                <a:endParaRPr lang="cs-CZ" sz="2400">
                  <a:latin typeface="Times New Roman" pitchFamily="18" charset="0"/>
                </a:endParaRPr>
              </a:p>
            </p:txBody>
          </p:sp>
          <p:sp>
            <p:nvSpPr>
              <p:cNvPr id="16" name="Rectangle 14"/>
              <p:cNvSpPr>
                <a:spLocks noChangeArrowheads="1"/>
              </p:cNvSpPr>
              <p:nvPr userDrawn="1"/>
            </p:nvSpPr>
            <p:spPr bwMode="auto">
              <a:xfrm>
                <a:off x="361" y="1857"/>
                <a:ext cx="363" cy="406"/>
              </a:xfrm>
              <a:prstGeom prst="rect">
                <a:avLst/>
              </a:prstGeom>
              <a:solidFill>
                <a:schemeClr val="folHlink"/>
              </a:solidFill>
              <a:ln w="9525">
                <a:noFill/>
                <a:miter lim="800000"/>
                <a:headEnd/>
                <a:tailEnd/>
              </a:ln>
            </p:spPr>
            <p:txBody>
              <a:bodyPr/>
              <a:lstStyle/>
              <a:p>
                <a:pPr>
                  <a:defRPr/>
                </a:pPr>
                <a:endParaRPr lang="cs-CZ" sz="2400">
                  <a:latin typeface="Times New Roman" pitchFamily="18" charset="0"/>
                </a:endParaRPr>
              </a:p>
            </p:txBody>
          </p:sp>
          <p:sp>
            <p:nvSpPr>
              <p:cNvPr id="17" name="Rectangle 15"/>
              <p:cNvSpPr>
                <a:spLocks noChangeArrowheads="1"/>
              </p:cNvSpPr>
              <p:nvPr userDrawn="1"/>
            </p:nvSpPr>
            <p:spPr bwMode="auto">
              <a:xfrm>
                <a:off x="719" y="1857"/>
                <a:ext cx="368" cy="406"/>
              </a:xfrm>
              <a:prstGeom prst="rect">
                <a:avLst/>
              </a:prstGeom>
              <a:solidFill>
                <a:schemeClr val="accent2"/>
              </a:solidFill>
              <a:ln w="9525">
                <a:noFill/>
                <a:miter lim="800000"/>
                <a:headEnd/>
                <a:tailEnd/>
              </a:ln>
            </p:spPr>
            <p:txBody>
              <a:bodyPr/>
              <a:lstStyle/>
              <a:p>
                <a:pPr>
                  <a:defRPr/>
                </a:pPr>
                <a:endParaRPr lang="cs-CZ" sz="2400">
                  <a:latin typeface="Times New Roman" pitchFamily="18" charset="0"/>
                </a:endParaRPr>
              </a:p>
            </p:txBody>
          </p:sp>
        </p:grpSp>
      </p:grpSp>
      <p:sp>
        <p:nvSpPr>
          <p:cNvPr id="75795" name="Rectangle 19"/>
          <p:cNvSpPr>
            <a:spLocks noGrp="1" noChangeArrowheads="1"/>
          </p:cNvSpPr>
          <p:nvPr>
            <p:ph type="ctrTitle"/>
          </p:nvPr>
        </p:nvSpPr>
        <p:spPr>
          <a:xfrm>
            <a:off x="2971800" y="1828800"/>
            <a:ext cx="6019800" cy="2209800"/>
          </a:xfrm>
        </p:spPr>
        <p:txBody>
          <a:bodyPr/>
          <a:lstStyle>
            <a:lvl1pPr>
              <a:defRPr sz="5000">
                <a:solidFill>
                  <a:srgbClr val="FFFFFF"/>
                </a:solidFill>
              </a:defRPr>
            </a:lvl1pPr>
          </a:lstStyle>
          <a:p>
            <a:r>
              <a:rPr lang="cs-CZ"/>
              <a:t>Klepnutím lze upravit styl předlohy nadpisů.</a:t>
            </a:r>
          </a:p>
        </p:txBody>
      </p:sp>
      <p:sp>
        <p:nvSpPr>
          <p:cNvPr id="75796" name="Rectangle 20"/>
          <p:cNvSpPr>
            <a:spLocks noGrp="1" noChangeArrowheads="1"/>
          </p:cNvSpPr>
          <p:nvPr>
            <p:ph type="subTitle" idx="1"/>
          </p:nvPr>
        </p:nvSpPr>
        <p:spPr>
          <a:xfrm>
            <a:off x="2971800" y="4267200"/>
            <a:ext cx="6019800" cy="1752600"/>
          </a:xfrm>
        </p:spPr>
        <p:txBody>
          <a:bodyPr/>
          <a:lstStyle>
            <a:lvl1pPr marL="0" indent="0">
              <a:buFont typeface="Wingdings" pitchFamily="2" charset="2"/>
              <a:buNone/>
              <a:defRPr sz="3400"/>
            </a:lvl1pPr>
          </a:lstStyle>
          <a:p>
            <a:r>
              <a:rPr lang="cs-CZ"/>
              <a:t>Klepnutím lze upravit styl předlohy podnadpisů.</a:t>
            </a:r>
          </a:p>
        </p:txBody>
      </p:sp>
      <p:sp>
        <p:nvSpPr>
          <p:cNvPr id="18" name="Rectangle 16"/>
          <p:cNvSpPr>
            <a:spLocks noGrp="1" noChangeArrowheads="1"/>
          </p:cNvSpPr>
          <p:nvPr>
            <p:ph type="dt" sz="half" idx="10"/>
          </p:nvPr>
        </p:nvSpPr>
        <p:spPr>
          <a:xfrm>
            <a:off x="457200" y="6248400"/>
            <a:ext cx="2133600" cy="457200"/>
          </a:xfrm>
        </p:spPr>
        <p:txBody>
          <a:bodyPr/>
          <a:lstStyle>
            <a:lvl1pPr>
              <a:defRPr smtClean="0"/>
            </a:lvl1pPr>
          </a:lstStyle>
          <a:p>
            <a:pPr>
              <a:defRPr/>
            </a:pPr>
            <a:endParaRPr lang="cs-CZ"/>
          </a:p>
        </p:txBody>
      </p:sp>
      <p:sp>
        <p:nvSpPr>
          <p:cNvPr id="19" name="Rectangle 17"/>
          <p:cNvSpPr>
            <a:spLocks noGrp="1" noChangeArrowheads="1"/>
          </p:cNvSpPr>
          <p:nvPr>
            <p:ph type="ftr" sz="quarter" idx="11"/>
          </p:nvPr>
        </p:nvSpPr>
        <p:spPr/>
        <p:txBody>
          <a:bodyPr/>
          <a:lstStyle>
            <a:lvl1pPr>
              <a:defRPr smtClean="0"/>
            </a:lvl1pPr>
          </a:lstStyle>
          <a:p>
            <a:pPr>
              <a:defRPr/>
            </a:pPr>
            <a:endParaRPr lang="cs-CZ"/>
          </a:p>
        </p:txBody>
      </p:sp>
      <p:sp>
        <p:nvSpPr>
          <p:cNvPr id="20" name="Rectangle 18"/>
          <p:cNvSpPr>
            <a:spLocks noGrp="1" noChangeArrowheads="1"/>
          </p:cNvSpPr>
          <p:nvPr>
            <p:ph type="sldNum" sz="quarter" idx="12"/>
          </p:nvPr>
        </p:nvSpPr>
        <p:spPr/>
        <p:txBody>
          <a:bodyPr/>
          <a:lstStyle>
            <a:lvl1pPr>
              <a:defRPr smtClean="0"/>
            </a:lvl1pPr>
          </a:lstStyle>
          <a:p>
            <a:pPr>
              <a:defRPr/>
            </a:pPr>
            <a:fld id="{12560E47-56E7-42DD-933E-F47A7A173639}" type="slidenum">
              <a:rPr lang="cs-CZ"/>
              <a:pPr>
                <a:defRPr/>
              </a:pPr>
              <a:t>‹#›</a:t>
            </a:fld>
            <a:endParaRPr lang="cs-CZ"/>
          </a:p>
        </p:txBody>
      </p:sp>
    </p:spTree>
  </p:cSld>
  <p:clrMapOvr>
    <a:masterClrMapping/>
  </p:clrMapOvr>
  <p:transition spd="slow">
    <p:newsflash/>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Rectangle 2"/>
          <p:cNvSpPr>
            <a:spLocks noGrp="1" noChangeArrowheads="1"/>
          </p:cNvSpPr>
          <p:nvPr>
            <p:ph type="ftr" sz="quarter" idx="10"/>
          </p:nvPr>
        </p:nvSpPr>
        <p:spPr>
          <a:ln/>
        </p:spPr>
        <p:txBody>
          <a:bodyPr/>
          <a:lstStyle>
            <a:lvl1pPr>
              <a:defRPr/>
            </a:lvl1pPr>
          </a:lstStyle>
          <a:p>
            <a:pPr>
              <a:defRPr/>
            </a:pPr>
            <a:endParaRPr lang="cs-CZ"/>
          </a:p>
        </p:txBody>
      </p:sp>
      <p:sp>
        <p:nvSpPr>
          <p:cNvPr id="5" name="Rectangle 3"/>
          <p:cNvSpPr>
            <a:spLocks noGrp="1" noChangeArrowheads="1"/>
          </p:cNvSpPr>
          <p:nvPr>
            <p:ph type="sldNum" sz="quarter" idx="11"/>
          </p:nvPr>
        </p:nvSpPr>
        <p:spPr>
          <a:ln/>
        </p:spPr>
        <p:txBody>
          <a:bodyPr/>
          <a:lstStyle>
            <a:lvl1pPr>
              <a:defRPr/>
            </a:lvl1pPr>
          </a:lstStyle>
          <a:p>
            <a:pPr>
              <a:defRPr/>
            </a:pPr>
            <a:fld id="{B7679357-F659-47DE-82FE-E0BC1FBB10E9}" type="slidenum">
              <a:rPr lang="cs-CZ"/>
              <a:pPr>
                <a:defRPr/>
              </a:pPr>
              <a:t>‹#›</a:t>
            </a:fld>
            <a:endParaRPr lang="cs-CZ"/>
          </a:p>
        </p:txBody>
      </p:sp>
      <p:sp>
        <p:nvSpPr>
          <p:cNvPr id="6" name="Rectangle 16"/>
          <p:cNvSpPr>
            <a:spLocks noGrp="1" noChangeArrowheads="1"/>
          </p:cNvSpPr>
          <p:nvPr>
            <p:ph type="dt" sz="half" idx="12"/>
          </p:nvPr>
        </p:nvSpPr>
        <p:spPr>
          <a:ln/>
        </p:spPr>
        <p:txBody>
          <a:bodyPr/>
          <a:lstStyle>
            <a:lvl1pPr>
              <a:defRPr/>
            </a:lvl1pPr>
          </a:lstStyle>
          <a:p>
            <a:pPr>
              <a:defRPr/>
            </a:pPr>
            <a:endParaRPr lang="cs-CZ"/>
          </a:p>
        </p:txBody>
      </p:sp>
    </p:spTree>
  </p:cSld>
  <p:clrMapOvr>
    <a:masterClrMapping/>
  </p:clrMapOvr>
  <p:transition spd="slow">
    <p:newsfla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cs-CZ" smtClean="0"/>
              <a:t>Klepnutím lze upravit styly předlohy textu.</a:t>
            </a:r>
          </a:p>
        </p:txBody>
      </p:sp>
      <p:sp>
        <p:nvSpPr>
          <p:cNvPr id="4" name="Rectangle 2"/>
          <p:cNvSpPr>
            <a:spLocks noGrp="1" noChangeArrowheads="1"/>
          </p:cNvSpPr>
          <p:nvPr>
            <p:ph type="ftr" sz="quarter" idx="10"/>
          </p:nvPr>
        </p:nvSpPr>
        <p:spPr>
          <a:ln/>
        </p:spPr>
        <p:txBody>
          <a:bodyPr/>
          <a:lstStyle>
            <a:lvl1pPr>
              <a:defRPr/>
            </a:lvl1pPr>
          </a:lstStyle>
          <a:p>
            <a:pPr>
              <a:defRPr/>
            </a:pPr>
            <a:endParaRPr lang="cs-CZ"/>
          </a:p>
        </p:txBody>
      </p:sp>
      <p:sp>
        <p:nvSpPr>
          <p:cNvPr id="5" name="Rectangle 3"/>
          <p:cNvSpPr>
            <a:spLocks noGrp="1" noChangeArrowheads="1"/>
          </p:cNvSpPr>
          <p:nvPr>
            <p:ph type="sldNum" sz="quarter" idx="11"/>
          </p:nvPr>
        </p:nvSpPr>
        <p:spPr>
          <a:ln/>
        </p:spPr>
        <p:txBody>
          <a:bodyPr/>
          <a:lstStyle>
            <a:lvl1pPr>
              <a:defRPr/>
            </a:lvl1pPr>
          </a:lstStyle>
          <a:p>
            <a:pPr>
              <a:defRPr/>
            </a:pPr>
            <a:fld id="{9207F231-E46F-4A5D-A395-0BE41A52B683}" type="slidenum">
              <a:rPr lang="cs-CZ"/>
              <a:pPr>
                <a:defRPr/>
              </a:pPr>
              <a:t>‹#›</a:t>
            </a:fld>
            <a:endParaRPr lang="cs-CZ"/>
          </a:p>
        </p:txBody>
      </p:sp>
      <p:sp>
        <p:nvSpPr>
          <p:cNvPr id="6" name="Rectangle 16"/>
          <p:cNvSpPr>
            <a:spLocks noGrp="1" noChangeArrowheads="1"/>
          </p:cNvSpPr>
          <p:nvPr>
            <p:ph type="dt" sz="half" idx="12"/>
          </p:nvPr>
        </p:nvSpPr>
        <p:spPr>
          <a:ln/>
        </p:spPr>
        <p:txBody>
          <a:bodyPr/>
          <a:lstStyle>
            <a:lvl1pPr>
              <a:defRPr/>
            </a:lvl1pPr>
          </a:lstStyle>
          <a:p>
            <a:pPr>
              <a:defRPr/>
            </a:pPr>
            <a:endParaRPr lang="cs-CZ"/>
          </a:p>
        </p:txBody>
      </p:sp>
    </p:spTree>
  </p:cSld>
  <p:clrMapOvr>
    <a:masterClrMapping/>
  </p:clrMapOvr>
  <p:transition spd="slow">
    <p:newsfla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981200"/>
            <a:ext cx="40386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Rectangle 2"/>
          <p:cNvSpPr>
            <a:spLocks noGrp="1" noChangeArrowheads="1"/>
          </p:cNvSpPr>
          <p:nvPr>
            <p:ph type="ftr" sz="quarter" idx="10"/>
          </p:nvPr>
        </p:nvSpPr>
        <p:spPr>
          <a:ln/>
        </p:spPr>
        <p:txBody>
          <a:bodyPr/>
          <a:lstStyle>
            <a:lvl1pPr>
              <a:defRPr/>
            </a:lvl1pPr>
          </a:lstStyle>
          <a:p>
            <a:pPr>
              <a:defRPr/>
            </a:pPr>
            <a:endParaRPr lang="cs-CZ"/>
          </a:p>
        </p:txBody>
      </p:sp>
      <p:sp>
        <p:nvSpPr>
          <p:cNvPr id="6" name="Rectangle 3"/>
          <p:cNvSpPr>
            <a:spLocks noGrp="1" noChangeArrowheads="1"/>
          </p:cNvSpPr>
          <p:nvPr>
            <p:ph type="sldNum" sz="quarter" idx="11"/>
          </p:nvPr>
        </p:nvSpPr>
        <p:spPr>
          <a:ln/>
        </p:spPr>
        <p:txBody>
          <a:bodyPr/>
          <a:lstStyle>
            <a:lvl1pPr>
              <a:defRPr/>
            </a:lvl1pPr>
          </a:lstStyle>
          <a:p>
            <a:pPr>
              <a:defRPr/>
            </a:pPr>
            <a:fld id="{B98D54E7-F4C4-4FBB-8D32-E331AB46C3CC}" type="slidenum">
              <a:rPr lang="cs-CZ"/>
              <a:pPr>
                <a:defRPr/>
              </a:pPr>
              <a:t>‹#›</a:t>
            </a:fld>
            <a:endParaRPr lang="cs-CZ"/>
          </a:p>
        </p:txBody>
      </p:sp>
      <p:sp>
        <p:nvSpPr>
          <p:cNvPr id="7" name="Rectangle 16"/>
          <p:cNvSpPr>
            <a:spLocks noGrp="1" noChangeArrowheads="1"/>
          </p:cNvSpPr>
          <p:nvPr>
            <p:ph type="dt" sz="half" idx="12"/>
          </p:nvPr>
        </p:nvSpPr>
        <p:spPr>
          <a:ln/>
        </p:spPr>
        <p:txBody>
          <a:bodyPr/>
          <a:lstStyle>
            <a:lvl1pPr>
              <a:defRPr/>
            </a:lvl1pPr>
          </a:lstStyle>
          <a:p>
            <a:pPr>
              <a:defRPr/>
            </a:pPr>
            <a:endParaRPr lang="cs-CZ"/>
          </a:p>
        </p:txBody>
      </p:sp>
    </p:spTree>
  </p:cSld>
  <p:clrMapOvr>
    <a:masterClrMapping/>
  </p:clrMapOvr>
  <p:transition spd="slow">
    <p:newsfla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Rectangle 2"/>
          <p:cNvSpPr>
            <a:spLocks noGrp="1" noChangeArrowheads="1"/>
          </p:cNvSpPr>
          <p:nvPr>
            <p:ph type="ftr" sz="quarter" idx="10"/>
          </p:nvPr>
        </p:nvSpPr>
        <p:spPr>
          <a:ln/>
        </p:spPr>
        <p:txBody>
          <a:bodyPr/>
          <a:lstStyle>
            <a:lvl1pPr>
              <a:defRPr/>
            </a:lvl1pPr>
          </a:lstStyle>
          <a:p>
            <a:pPr>
              <a:defRPr/>
            </a:pPr>
            <a:endParaRPr lang="cs-CZ"/>
          </a:p>
        </p:txBody>
      </p:sp>
      <p:sp>
        <p:nvSpPr>
          <p:cNvPr id="8" name="Rectangle 3"/>
          <p:cNvSpPr>
            <a:spLocks noGrp="1" noChangeArrowheads="1"/>
          </p:cNvSpPr>
          <p:nvPr>
            <p:ph type="sldNum" sz="quarter" idx="11"/>
          </p:nvPr>
        </p:nvSpPr>
        <p:spPr>
          <a:ln/>
        </p:spPr>
        <p:txBody>
          <a:bodyPr/>
          <a:lstStyle>
            <a:lvl1pPr>
              <a:defRPr/>
            </a:lvl1pPr>
          </a:lstStyle>
          <a:p>
            <a:pPr>
              <a:defRPr/>
            </a:pPr>
            <a:fld id="{9356821E-DA7A-4CBD-8B02-1D402B423855}" type="slidenum">
              <a:rPr lang="cs-CZ"/>
              <a:pPr>
                <a:defRPr/>
              </a:pPr>
              <a:t>‹#›</a:t>
            </a:fld>
            <a:endParaRPr lang="cs-CZ"/>
          </a:p>
        </p:txBody>
      </p:sp>
      <p:sp>
        <p:nvSpPr>
          <p:cNvPr id="9" name="Rectangle 16"/>
          <p:cNvSpPr>
            <a:spLocks noGrp="1" noChangeArrowheads="1"/>
          </p:cNvSpPr>
          <p:nvPr>
            <p:ph type="dt" sz="half" idx="12"/>
          </p:nvPr>
        </p:nvSpPr>
        <p:spPr>
          <a:ln/>
        </p:spPr>
        <p:txBody>
          <a:bodyPr/>
          <a:lstStyle>
            <a:lvl1pPr>
              <a:defRPr/>
            </a:lvl1pPr>
          </a:lstStyle>
          <a:p>
            <a:pPr>
              <a:defRPr/>
            </a:pPr>
            <a:endParaRPr lang="cs-CZ"/>
          </a:p>
        </p:txBody>
      </p:sp>
    </p:spTree>
  </p:cSld>
  <p:clrMapOvr>
    <a:masterClrMapping/>
  </p:clrMapOvr>
  <p:transition spd="slow">
    <p:newsfla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Rectangle 2"/>
          <p:cNvSpPr>
            <a:spLocks noGrp="1" noChangeArrowheads="1"/>
          </p:cNvSpPr>
          <p:nvPr>
            <p:ph type="ftr" sz="quarter" idx="10"/>
          </p:nvPr>
        </p:nvSpPr>
        <p:spPr>
          <a:ln/>
        </p:spPr>
        <p:txBody>
          <a:bodyPr/>
          <a:lstStyle>
            <a:lvl1pPr>
              <a:defRPr/>
            </a:lvl1pPr>
          </a:lstStyle>
          <a:p>
            <a:pPr>
              <a:defRPr/>
            </a:pPr>
            <a:endParaRPr lang="cs-CZ"/>
          </a:p>
        </p:txBody>
      </p:sp>
      <p:sp>
        <p:nvSpPr>
          <p:cNvPr id="4" name="Rectangle 3"/>
          <p:cNvSpPr>
            <a:spLocks noGrp="1" noChangeArrowheads="1"/>
          </p:cNvSpPr>
          <p:nvPr>
            <p:ph type="sldNum" sz="quarter" idx="11"/>
          </p:nvPr>
        </p:nvSpPr>
        <p:spPr>
          <a:ln/>
        </p:spPr>
        <p:txBody>
          <a:bodyPr/>
          <a:lstStyle>
            <a:lvl1pPr>
              <a:defRPr/>
            </a:lvl1pPr>
          </a:lstStyle>
          <a:p>
            <a:pPr>
              <a:defRPr/>
            </a:pPr>
            <a:fld id="{D0474218-D15D-4954-A9B6-E1F3D355B1EF}" type="slidenum">
              <a:rPr lang="cs-CZ"/>
              <a:pPr>
                <a:defRPr/>
              </a:pPr>
              <a:t>‹#›</a:t>
            </a:fld>
            <a:endParaRPr lang="cs-CZ"/>
          </a:p>
        </p:txBody>
      </p:sp>
      <p:sp>
        <p:nvSpPr>
          <p:cNvPr id="5" name="Rectangle 16"/>
          <p:cNvSpPr>
            <a:spLocks noGrp="1" noChangeArrowheads="1"/>
          </p:cNvSpPr>
          <p:nvPr>
            <p:ph type="dt" sz="half" idx="12"/>
          </p:nvPr>
        </p:nvSpPr>
        <p:spPr>
          <a:ln/>
        </p:spPr>
        <p:txBody>
          <a:bodyPr/>
          <a:lstStyle>
            <a:lvl1pPr>
              <a:defRPr/>
            </a:lvl1pPr>
          </a:lstStyle>
          <a:p>
            <a:pPr>
              <a:defRPr/>
            </a:pPr>
            <a:endParaRPr lang="cs-CZ"/>
          </a:p>
        </p:txBody>
      </p:sp>
    </p:spTree>
  </p:cSld>
  <p:clrMapOvr>
    <a:masterClrMapping/>
  </p:clrMapOvr>
  <p:transition spd="slow">
    <p:newsfla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Rectangle 2"/>
          <p:cNvSpPr>
            <a:spLocks noGrp="1" noChangeArrowheads="1"/>
          </p:cNvSpPr>
          <p:nvPr>
            <p:ph type="ftr" sz="quarter" idx="10"/>
          </p:nvPr>
        </p:nvSpPr>
        <p:spPr>
          <a:ln/>
        </p:spPr>
        <p:txBody>
          <a:bodyPr/>
          <a:lstStyle>
            <a:lvl1pPr>
              <a:defRPr/>
            </a:lvl1pPr>
          </a:lstStyle>
          <a:p>
            <a:pPr>
              <a:defRPr/>
            </a:pPr>
            <a:endParaRPr lang="cs-CZ"/>
          </a:p>
        </p:txBody>
      </p:sp>
      <p:sp>
        <p:nvSpPr>
          <p:cNvPr id="3" name="Rectangle 3"/>
          <p:cNvSpPr>
            <a:spLocks noGrp="1" noChangeArrowheads="1"/>
          </p:cNvSpPr>
          <p:nvPr>
            <p:ph type="sldNum" sz="quarter" idx="11"/>
          </p:nvPr>
        </p:nvSpPr>
        <p:spPr>
          <a:ln/>
        </p:spPr>
        <p:txBody>
          <a:bodyPr/>
          <a:lstStyle>
            <a:lvl1pPr>
              <a:defRPr/>
            </a:lvl1pPr>
          </a:lstStyle>
          <a:p>
            <a:pPr>
              <a:defRPr/>
            </a:pPr>
            <a:fld id="{677777F7-2EAF-4EC7-A51D-53743FFF0D7F}" type="slidenum">
              <a:rPr lang="cs-CZ"/>
              <a:pPr>
                <a:defRPr/>
              </a:pPr>
              <a:t>‹#›</a:t>
            </a:fld>
            <a:endParaRPr lang="cs-CZ"/>
          </a:p>
        </p:txBody>
      </p:sp>
      <p:sp>
        <p:nvSpPr>
          <p:cNvPr id="4" name="Rectangle 16"/>
          <p:cNvSpPr>
            <a:spLocks noGrp="1" noChangeArrowheads="1"/>
          </p:cNvSpPr>
          <p:nvPr>
            <p:ph type="dt" sz="half" idx="12"/>
          </p:nvPr>
        </p:nvSpPr>
        <p:spPr>
          <a:ln/>
        </p:spPr>
        <p:txBody>
          <a:bodyPr/>
          <a:lstStyle>
            <a:lvl1pPr>
              <a:defRPr/>
            </a:lvl1pPr>
          </a:lstStyle>
          <a:p>
            <a:pPr>
              <a:defRPr/>
            </a:pPr>
            <a:endParaRPr lang="cs-CZ"/>
          </a:p>
        </p:txBody>
      </p:sp>
    </p:spTree>
  </p:cSld>
  <p:clrMapOvr>
    <a:masterClrMapping/>
  </p:clrMapOvr>
  <p:transition spd="slow">
    <p:newsfla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Rectangle 2"/>
          <p:cNvSpPr>
            <a:spLocks noGrp="1" noChangeArrowheads="1"/>
          </p:cNvSpPr>
          <p:nvPr>
            <p:ph type="ftr" sz="quarter" idx="10"/>
          </p:nvPr>
        </p:nvSpPr>
        <p:spPr>
          <a:ln/>
        </p:spPr>
        <p:txBody>
          <a:bodyPr/>
          <a:lstStyle>
            <a:lvl1pPr>
              <a:defRPr/>
            </a:lvl1pPr>
          </a:lstStyle>
          <a:p>
            <a:pPr>
              <a:defRPr/>
            </a:pPr>
            <a:endParaRPr lang="cs-CZ"/>
          </a:p>
        </p:txBody>
      </p:sp>
      <p:sp>
        <p:nvSpPr>
          <p:cNvPr id="6" name="Rectangle 3"/>
          <p:cNvSpPr>
            <a:spLocks noGrp="1" noChangeArrowheads="1"/>
          </p:cNvSpPr>
          <p:nvPr>
            <p:ph type="sldNum" sz="quarter" idx="11"/>
          </p:nvPr>
        </p:nvSpPr>
        <p:spPr>
          <a:ln/>
        </p:spPr>
        <p:txBody>
          <a:bodyPr/>
          <a:lstStyle>
            <a:lvl1pPr>
              <a:defRPr/>
            </a:lvl1pPr>
          </a:lstStyle>
          <a:p>
            <a:pPr>
              <a:defRPr/>
            </a:pPr>
            <a:fld id="{DF94D439-58A1-4841-8649-0D1974F8300E}" type="slidenum">
              <a:rPr lang="cs-CZ"/>
              <a:pPr>
                <a:defRPr/>
              </a:pPr>
              <a:t>‹#›</a:t>
            </a:fld>
            <a:endParaRPr lang="cs-CZ"/>
          </a:p>
        </p:txBody>
      </p:sp>
      <p:sp>
        <p:nvSpPr>
          <p:cNvPr id="7" name="Rectangle 16"/>
          <p:cNvSpPr>
            <a:spLocks noGrp="1" noChangeArrowheads="1"/>
          </p:cNvSpPr>
          <p:nvPr>
            <p:ph type="dt" sz="half" idx="12"/>
          </p:nvPr>
        </p:nvSpPr>
        <p:spPr>
          <a:ln/>
        </p:spPr>
        <p:txBody>
          <a:bodyPr/>
          <a:lstStyle>
            <a:lvl1pPr>
              <a:defRPr/>
            </a:lvl1pPr>
          </a:lstStyle>
          <a:p>
            <a:pPr>
              <a:defRPr/>
            </a:pPr>
            <a:endParaRPr lang="cs-CZ"/>
          </a:p>
        </p:txBody>
      </p:sp>
    </p:spTree>
  </p:cSld>
  <p:clrMapOvr>
    <a:masterClrMapping/>
  </p:clrMapOvr>
  <p:transition spd="slow">
    <p:newsfla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smtClean="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Rectangle 2"/>
          <p:cNvSpPr>
            <a:spLocks noGrp="1" noChangeArrowheads="1"/>
          </p:cNvSpPr>
          <p:nvPr>
            <p:ph type="ftr" sz="quarter" idx="10"/>
          </p:nvPr>
        </p:nvSpPr>
        <p:spPr>
          <a:ln/>
        </p:spPr>
        <p:txBody>
          <a:bodyPr/>
          <a:lstStyle>
            <a:lvl1pPr>
              <a:defRPr/>
            </a:lvl1pPr>
          </a:lstStyle>
          <a:p>
            <a:pPr>
              <a:defRPr/>
            </a:pPr>
            <a:endParaRPr lang="cs-CZ"/>
          </a:p>
        </p:txBody>
      </p:sp>
      <p:sp>
        <p:nvSpPr>
          <p:cNvPr id="6" name="Rectangle 3"/>
          <p:cNvSpPr>
            <a:spLocks noGrp="1" noChangeArrowheads="1"/>
          </p:cNvSpPr>
          <p:nvPr>
            <p:ph type="sldNum" sz="quarter" idx="11"/>
          </p:nvPr>
        </p:nvSpPr>
        <p:spPr>
          <a:ln/>
        </p:spPr>
        <p:txBody>
          <a:bodyPr/>
          <a:lstStyle>
            <a:lvl1pPr>
              <a:defRPr/>
            </a:lvl1pPr>
          </a:lstStyle>
          <a:p>
            <a:pPr>
              <a:defRPr/>
            </a:pPr>
            <a:fld id="{6437928E-07D4-40D1-9BBA-76C3018576BA}" type="slidenum">
              <a:rPr lang="cs-CZ"/>
              <a:pPr>
                <a:defRPr/>
              </a:pPr>
              <a:t>‹#›</a:t>
            </a:fld>
            <a:endParaRPr lang="cs-CZ"/>
          </a:p>
        </p:txBody>
      </p:sp>
      <p:sp>
        <p:nvSpPr>
          <p:cNvPr id="7" name="Rectangle 16"/>
          <p:cNvSpPr>
            <a:spLocks noGrp="1" noChangeArrowheads="1"/>
          </p:cNvSpPr>
          <p:nvPr>
            <p:ph type="dt" sz="half" idx="12"/>
          </p:nvPr>
        </p:nvSpPr>
        <p:spPr>
          <a:ln/>
        </p:spPr>
        <p:txBody>
          <a:bodyPr/>
          <a:lstStyle>
            <a:lvl1pPr>
              <a:defRPr/>
            </a:lvl1pPr>
          </a:lstStyle>
          <a:p>
            <a:pPr>
              <a:defRPr/>
            </a:pPr>
            <a:endParaRPr lang="cs-CZ"/>
          </a:p>
        </p:txBody>
      </p:sp>
    </p:spTree>
  </p:cSld>
  <p:clrMapOvr>
    <a:masterClrMapping/>
  </p:clrMapOvr>
  <p:transition spd="slow">
    <p:newsfla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Rectangle 2"/>
          <p:cNvSpPr>
            <a:spLocks noGrp="1" noChangeArrowheads="1"/>
          </p:cNvSpPr>
          <p:nvPr>
            <p:ph type="ftr" sz="quarter" idx="10"/>
          </p:nvPr>
        </p:nvSpPr>
        <p:spPr>
          <a:ln/>
        </p:spPr>
        <p:txBody>
          <a:bodyPr/>
          <a:lstStyle>
            <a:lvl1pPr>
              <a:defRPr/>
            </a:lvl1pPr>
          </a:lstStyle>
          <a:p>
            <a:pPr>
              <a:defRPr/>
            </a:pPr>
            <a:endParaRPr lang="cs-CZ"/>
          </a:p>
        </p:txBody>
      </p:sp>
      <p:sp>
        <p:nvSpPr>
          <p:cNvPr id="5" name="Rectangle 3"/>
          <p:cNvSpPr>
            <a:spLocks noGrp="1" noChangeArrowheads="1"/>
          </p:cNvSpPr>
          <p:nvPr>
            <p:ph type="sldNum" sz="quarter" idx="11"/>
          </p:nvPr>
        </p:nvSpPr>
        <p:spPr>
          <a:ln/>
        </p:spPr>
        <p:txBody>
          <a:bodyPr/>
          <a:lstStyle>
            <a:lvl1pPr>
              <a:defRPr/>
            </a:lvl1pPr>
          </a:lstStyle>
          <a:p>
            <a:pPr>
              <a:defRPr/>
            </a:pPr>
            <a:fld id="{2E91EB70-A3CA-459A-A717-F2CD14334F16}" type="slidenum">
              <a:rPr lang="cs-CZ"/>
              <a:pPr>
                <a:defRPr/>
              </a:pPr>
              <a:t>‹#›</a:t>
            </a:fld>
            <a:endParaRPr lang="cs-CZ"/>
          </a:p>
        </p:txBody>
      </p:sp>
      <p:sp>
        <p:nvSpPr>
          <p:cNvPr id="6" name="Rectangle 16"/>
          <p:cNvSpPr>
            <a:spLocks noGrp="1" noChangeArrowheads="1"/>
          </p:cNvSpPr>
          <p:nvPr>
            <p:ph type="dt" sz="half" idx="12"/>
          </p:nvPr>
        </p:nvSpPr>
        <p:spPr>
          <a:ln/>
        </p:spPr>
        <p:txBody>
          <a:bodyPr/>
          <a:lstStyle>
            <a:lvl1pPr>
              <a:defRPr/>
            </a:lvl1pPr>
          </a:lstStyle>
          <a:p>
            <a:pPr>
              <a:defRPr/>
            </a:pPr>
            <a:endParaRPr lang="cs-CZ"/>
          </a:p>
        </p:txBody>
      </p:sp>
    </p:spTree>
  </p:cSld>
  <p:clrMapOvr>
    <a:masterClrMapping/>
  </p:clrMapOvr>
  <p:transition spd="slow">
    <p:newsfla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457200"/>
            <a:ext cx="2057400" cy="5410200"/>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457200"/>
            <a:ext cx="6019800" cy="5410200"/>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Rectangle 2"/>
          <p:cNvSpPr>
            <a:spLocks noGrp="1" noChangeArrowheads="1"/>
          </p:cNvSpPr>
          <p:nvPr>
            <p:ph type="ftr" sz="quarter" idx="10"/>
          </p:nvPr>
        </p:nvSpPr>
        <p:spPr>
          <a:ln/>
        </p:spPr>
        <p:txBody>
          <a:bodyPr/>
          <a:lstStyle>
            <a:lvl1pPr>
              <a:defRPr/>
            </a:lvl1pPr>
          </a:lstStyle>
          <a:p>
            <a:pPr>
              <a:defRPr/>
            </a:pPr>
            <a:endParaRPr lang="cs-CZ"/>
          </a:p>
        </p:txBody>
      </p:sp>
      <p:sp>
        <p:nvSpPr>
          <p:cNvPr id="5" name="Rectangle 3"/>
          <p:cNvSpPr>
            <a:spLocks noGrp="1" noChangeArrowheads="1"/>
          </p:cNvSpPr>
          <p:nvPr>
            <p:ph type="sldNum" sz="quarter" idx="11"/>
          </p:nvPr>
        </p:nvSpPr>
        <p:spPr>
          <a:ln/>
        </p:spPr>
        <p:txBody>
          <a:bodyPr/>
          <a:lstStyle>
            <a:lvl1pPr>
              <a:defRPr/>
            </a:lvl1pPr>
          </a:lstStyle>
          <a:p>
            <a:pPr>
              <a:defRPr/>
            </a:pPr>
            <a:fld id="{E6BCED92-EB31-4BE2-AD14-708EBD4DB630}" type="slidenum">
              <a:rPr lang="cs-CZ"/>
              <a:pPr>
                <a:defRPr/>
              </a:pPr>
              <a:t>‹#›</a:t>
            </a:fld>
            <a:endParaRPr lang="cs-CZ"/>
          </a:p>
        </p:txBody>
      </p:sp>
      <p:sp>
        <p:nvSpPr>
          <p:cNvPr id="6" name="Rectangle 16"/>
          <p:cNvSpPr>
            <a:spLocks noGrp="1" noChangeArrowheads="1"/>
          </p:cNvSpPr>
          <p:nvPr>
            <p:ph type="dt" sz="half" idx="12"/>
          </p:nvPr>
        </p:nvSpPr>
        <p:spPr>
          <a:ln/>
        </p:spPr>
        <p:txBody>
          <a:bodyPr/>
          <a:lstStyle>
            <a:lvl1pPr>
              <a:defRPr/>
            </a:lvl1pPr>
          </a:lstStyle>
          <a:p>
            <a:pPr>
              <a:defRPr/>
            </a:pPr>
            <a:endParaRPr lang="cs-CZ"/>
          </a:p>
        </p:txBody>
      </p:sp>
    </p:spTree>
  </p:cSld>
  <p:clrMapOvr>
    <a:masterClrMapping/>
  </p:clrMapOvr>
  <p:transition spd="slow">
    <p:newsfla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D9"/>
        </a:solidFill>
        <a:effectLst/>
      </p:bgPr>
    </p:bg>
    <p:spTree>
      <p:nvGrpSpPr>
        <p:cNvPr id="1" name=""/>
        <p:cNvGrpSpPr/>
        <p:nvPr/>
      </p:nvGrpSpPr>
      <p:grpSpPr>
        <a:xfrm>
          <a:off x="0" y="0"/>
          <a:ext cx="0" cy="0"/>
          <a:chOff x="0" y="0"/>
          <a:chExt cx="0" cy="0"/>
        </a:xfrm>
      </p:grpSpPr>
      <p:sp>
        <p:nvSpPr>
          <p:cNvPr id="74754" name="Rectangle 2"/>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smtClean="0"/>
            </a:lvl1pPr>
          </a:lstStyle>
          <a:p>
            <a:pPr>
              <a:defRPr/>
            </a:pPr>
            <a:endParaRPr lang="cs-CZ"/>
          </a:p>
        </p:txBody>
      </p:sp>
      <p:sp>
        <p:nvSpPr>
          <p:cNvPr id="74755" name="Rectangle 3"/>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atin typeface="Arial Black" pitchFamily="34" charset="0"/>
              </a:defRPr>
            </a:lvl1pPr>
          </a:lstStyle>
          <a:p>
            <a:pPr>
              <a:defRPr/>
            </a:pPr>
            <a:fld id="{0AA0975A-6806-4B78-9397-E46A6DD172E0}" type="slidenum">
              <a:rPr lang="cs-CZ"/>
              <a:pPr>
                <a:defRPr/>
              </a:pPr>
              <a:t>‹#›</a:t>
            </a:fld>
            <a:endParaRPr lang="cs-CZ"/>
          </a:p>
        </p:txBody>
      </p:sp>
      <p:grpSp>
        <p:nvGrpSpPr>
          <p:cNvPr id="1028" name="Group 4"/>
          <p:cNvGrpSpPr>
            <a:grpSpLocks/>
          </p:cNvGrpSpPr>
          <p:nvPr/>
        </p:nvGrpSpPr>
        <p:grpSpPr bwMode="auto">
          <a:xfrm>
            <a:off x="0" y="0"/>
            <a:ext cx="9144000" cy="546100"/>
            <a:chOff x="0" y="0"/>
            <a:chExt cx="5760" cy="344"/>
          </a:xfrm>
        </p:grpSpPr>
        <p:sp>
          <p:nvSpPr>
            <p:cNvPr id="74757" name="Rectangle 5"/>
            <p:cNvSpPr>
              <a:spLocks noChangeArrowheads="1"/>
            </p:cNvSpPr>
            <p:nvPr/>
          </p:nvSpPr>
          <p:spPr bwMode="auto">
            <a:xfrm>
              <a:off x="0" y="0"/>
              <a:ext cx="180" cy="336"/>
            </a:xfrm>
            <a:prstGeom prst="rect">
              <a:avLst/>
            </a:prstGeom>
            <a:gradFill rotWithShape="0">
              <a:gsLst>
                <a:gs pos="0">
                  <a:schemeClr val="folHlink"/>
                </a:gs>
                <a:gs pos="100000">
                  <a:schemeClr val="bg1"/>
                </a:gs>
              </a:gsLst>
              <a:lin ang="0" scaled="1"/>
            </a:gradFill>
            <a:ln w="9525">
              <a:noFill/>
              <a:miter lim="800000"/>
              <a:headEnd/>
              <a:tailEnd/>
            </a:ln>
            <a:effectLst/>
          </p:spPr>
          <p:txBody>
            <a:bodyPr wrap="none" anchor="ctr"/>
            <a:lstStyle/>
            <a:p>
              <a:pPr algn="ctr">
                <a:defRPr/>
              </a:pPr>
              <a:endParaRPr lang="cs-CZ" sz="2400">
                <a:latin typeface="Times New Roman" pitchFamily="18" charset="0"/>
              </a:endParaRPr>
            </a:p>
          </p:txBody>
        </p:sp>
        <p:sp>
          <p:nvSpPr>
            <p:cNvPr id="74758" name="Rectangle 6"/>
            <p:cNvSpPr>
              <a:spLocks noChangeArrowheads="1"/>
            </p:cNvSpPr>
            <p:nvPr/>
          </p:nvSpPr>
          <p:spPr bwMode="auto">
            <a:xfrm>
              <a:off x="260" y="85"/>
              <a:ext cx="5500" cy="173"/>
            </a:xfrm>
            <a:prstGeom prst="rect">
              <a:avLst/>
            </a:prstGeom>
            <a:gradFill rotWithShape="0">
              <a:gsLst>
                <a:gs pos="0">
                  <a:schemeClr val="bg2"/>
                </a:gs>
                <a:gs pos="100000">
                  <a:schemeClr val="bg1"/>
                </a:gs>
              </a:gsLst>
              <a:lin ang="0" scaled="1"/>
            </a:gradFill>
            <a:ln w="9525">
              <a:noFill/>
              <a:miter lim="800000"/>
              <a:headEnd/>
              <a:tailEnd/>
            </a:ln>
          </p:spPr>
          <p:txBody>
            <a:bodyPr/>
            <a:lstStyle/>
            <a:p>
              <a:pPr>
                <a:defRPr/>
              </a:pPr>
              <a:endParaRPr lang="cs-CZ" sz="2400">
                <a:latin typeface="Times New Roman" pitchFamily="18" charset="0"/>
              </a:endParaRPr>
            </a:p>
          </p:txBody>
        </p:sp>
        <p:sp>
          <p:nvSpPr>
            <p:cNvPr id="74759" name="Rectangle 7"/>
            <p:cNvSpPr>
              <a:spLocks noChangeArrowheads="1"/>
            </p:cNvSpPr>
            <p:nvPr/>
          </p:nvSpPr>
          <p:spPr bwMode="auto">
            <a:xfrm>
              <a:off x="258" y="85"/>
              <a:ext cx="87" cy="89"/>
            </a:xfrm>
            <a:prstGeom prst="rect">
              <a:avLst/>
            </a:prstGeom>
            <a:solidFill>
              <a:schemeClr val="folHlink"/>
            </a:solidFill>
            <a:ln w="9525">
              <a:noFill/>
              <a:miter lim="800000"/>
              <a:headEnd/>
              <a:tailEnd/>
            </a:ln>
          </p:spPr>
          <p:txBody>
            <a:bodyPr/>
            <a:lstStyle/>
            <a:p>
              <a:pPr>
                <a:defRPr/>
              </a:pPr>
              <a:endParaRPr lang="cs-CZ">
                <a:solidFill>
                  <a:schemeClr val="hlink"/>
                </a:solidFill>
              </a:endParaRPr>
            </a:p>
          </p:txBody>
        </p:sp>
        <p:sp>
          <p:nvSpPr>
            <p:cNvPr id="74760" name="Rectangle 8"/>
            <p:cNvSpPr>
              <a:spLocks noChangeArrowheads="1"/>
            </p:cNvSpPr>
            <p:nvPr/>
          </p:nvSpPr>
          <p:spPr bwMode="auto">
            <a:xfrm>
              <a:off x="345" y="0"/>
              <a:ext cx="88" cy="87"/>
            </a:xfrm>
            <a:prstGeom prst="rect">
              <a:avLst/>
            </a:prstGeom>
            <a:solidFill>
              <a:schemeClr val="folHlink"/>
            </a:solidFill>
            <a:ln w="9525">
              <a:noFill/>
              <a:miter lim="800000"/>
              <a:headEnd/>
              <a:tailEnd/>
            </a:ln>
          </p:spPr>
          <p:txBody>
            <a:bodyPr/>
            <a:lstStyle/>
            <a:p>
              <a:pPr>
                <a:defRPr/>
              </a:pPr>
              <a:endParaRPr lang="cs-CZ">
                <a:solidFill>
                  <a:schemeClr val="hlink"/>
                </a:solidFill>
              </a:endParaRPr>
            </a:p>
          </p:txBody>
        </p:sp>
        <p:sp>
          <p:nvSpPr>
            <p:cNvPr id="74761" name="Rectangle 9"/>
            <p:cNvSpPr>
              <a:spLocks noChangeArrowheads="1"/>
            </p:cNvSpPr>
            <p:nvPr/>
          </p:nvSpPr>
          <p:spPr bwMode="auto">
            <a:xfrm>
              <a:off x="345" y="85"/>
              <a:ext cx="88" cy="89"/>
            </a:xfrm>
            <a:prstGeom prst="rect">
              <a:avLst/>
            </a:prstGeom>
            <a:solidFill>
              <a:schemeClr val="accent2"/>
            </a:solidFill>
            <a:ln w="9525">
              <a:noFill/>
              <a:miter lim="800000"/>
              <a:headEnd/>
              <a:tailEnd/>
            </a:ln>
          </p:spPr>
          <p:txBody>
            <a:bodyPr/>
            <a:lstStyle/>
            <a:p>
              <a:pPr>
                <a:defRPr/>
              </a:pPr>
              <a:endParaRPr lang="cs-CZ">
                <a:solidFill>
                  <a:schemeClr val="accent2"/>
                </a:solidFill>
              </a:endParaRPr>
            </a:p>
          </p:txBody>
        </p:sp>
        <p:sp>
          <p:nvSpPr>
            <p:cNvPr id="74762" name="Rectangle 10"/>
            <p:cNvSpPr>
              <a:spLocks noChangeArrowheads="1"/>
            </p:cNvSpPr>
            <p:nvPr/>
          </p:nvSpPr>
          <p:spPr bwMode="auto">
            <a:xfrm>
              <a:off x="173" y="173"/>
              <a:ext cx="86" cy="87"/>
            </a:xfrm>
            <a:prstGeom prst="rect">
              <a:avLst/>
            </a:prstGeom>
            <a:solidFill>
              <a:schemeClr val="folHlink"/>
            </a:solidFill>
            <a:ln w="9525">
              <a:noFill/>
              <a:miter lim="800000"/>
              <a:headEnd/>
              <a:tailEnd/>
            </a:ln>
          </p:spPr>
          <p:txBody>
            <a:bodyPr/>
            <a:lstStyle/>
            <a:p>
              <a:pPr>
                <a:defRPr/>
              </a:pPr>
              <a:endParaRPr lang="cs-CZ">
                <a:solidFill>
                  <a:schemeClr val="hlink"/>
                </a:solidFill>
              </a:endParaRPr>
            </a:p>
          </p:txBody>
        </p:sp>
        <p:sp>
          <p:nvSpPr>
            <p:cNvPr id="74763" name="Rectangle 11"/>
            <p:cNvSpPr>
              <a:spLocks noChangeArrowheads="1"/>
            </p:cNvSpPr>
            <p:nvPr/>
          </p:nvSpPr>
          <p:spPr bwMode="auto">
            <a:xfrm>
              <a:off x="83" y="86"/>
              <a:ext cx="89" cy="87"/>
            </a:xfrm>
            <a:prstGeom prst="rect">
              <a:avLst/>
            </a:prstGeom>
            <a:solidFill>
              <a:schemeClr val="bg2"/>
            </a:solidFill>
            <a:ln w="9525">
              <a:noFill/>
              <a:miter lim="800000"/>
              <a:headEnd/>
              <a:tailEnd/>
            </a:ln>
          </p:spPr>
          <p:txBody>
            <a:bodyPr/>
            <a:lstStyle/>
            <a:p>
              <a:pPr>
                <a:defRPr/>
              </a:pPr>
              <a:endParaRPr lang="cs-CZ" sz="2400">
                <a:latin typeface="Times New Roman" pitchFamily="18" charset="0"/>
              </a:endParaRPr>
            </a:p>
          </p:txBody>
        </p:sp>
        <p:sp>
          <p:nvSpPr>
            <p:cNvPr id="74764" name="Rectangle 12"/>
            <p:cNvSpPr>
              <a:spLocks noChangeArrowheads="1"/>
            </p:cNvSpPr>
            <p:nvPr/>
          </p:nvSpPr>
          <p:spPr bwMode="auto">
            <a:xfrm>
              <a:off x="258" y="171"/>
              <a:ext cx="87" cy="87"/>
            </a:xfrm>
            <a:prstGeom prst="rect">
              <a:avLst/>
            </a:prstGeom>
            <a:solidFill>
              <a:schemeClr val="accent2"/>
            </a:solidFill>
            <a:ln w="9525">
              <a:noFill/>
              <a:miter lim="800000"/>
              <a:headEnd/>
              <a:tailEnd/>
            </a:ln>
          </p:spPr>
          <p:txBody>
            <a:bodyPr/>
            <a:lstStyle/>
            <a:p>
              <a:pPr>
                <a:defRPr/>
              </a:pPr>
              <a:endParaRPr lang="cs-CZ">
                <a:solidFill>
                  <a:schemeClr val="accent2"/>
                </a:solidFill>
              </a:endParaRPr>
            </a:p>
          </p:txBody>
        </p:sp>
        <p:sp>
          <p:nvSpPr>
            <p:cNvPr id="74765" name="Rectangle 13"/>
            <p:cNvSpPr>
              <a:spLocks noChangeArrowheads="1"/>
            </p:cNvSpPr>
            <p:nvPr/>
          </p:nvSpPr>
          <p:spPr bwMode="auto">
            <a:xfrm>
              <a:off x="173" y="258"/>
              <a:ext cx="86" cy="86"/>
            </a:xfrm>
            <a:prstGeom prst="rect">
              <a:avLst/>
            </a:prstGeom>
            <a:solidFill>
              <a:schemeClr val="accent2"/>
            </a:solidFill>
            <a:ln w="9525">
              <a:noFill/>
              <a:miter lim="800000"/>
              <a:headEnd/>
              <a:tailEnd/>
            </a:ln>
          </p:spPr>
          <p:txBody>
            <a:bodyPr/>
            <a:lstStyle/>
            <a:p>
              <a:pPr>
                <a:defRPr/>
              </a:pPr>
              <a:endParaRPr lang="cs-CZ">
                <a:solidFill>
                  <a:schemeClr val="accent2"/>
                </a:solidFill>
              </a:endParaRPr>
            </a:p>
          </p:txBody>
        </p:sp>
      </p:grpSp>
      <p:sp>
        <p:nvSpPr>
          <p:cNvPr id="1029" name="Rectangle 14"/>
          <p:cNvSpPr>
            <a:spLocks noGrp="1" noChangeArrowheads="1"/>
          </p:cNvSpPr>
          <p:nvPr>
            <p:ph type="title"/>
          </p:nvPr>
        </p:nvSpPr>
        <p:spPr bwMode="auto">
          <a:xfrm>
            <a:off x="457200" y="457200"/>
            <a:ext cx="8229600" cy="1371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cs-CZ" smtClean="0"/>
              <a:t>Klepnutím lze upravit styl předlohy nadpisů.</a:t>
            </a:r>
          </a:p>
        </p:txBody>
      </p:sp>
      <p:sp>
        <p:nvSpPr>
          <p:cNvPr id="1030" name="Rectangle 15"/>
          <p:cNvSpPr>
            <a:spLocks noGrp="1" noChangeArrowheads="1"/>
          </p:cNvSpPr>
          <p:nvPr>
            <p:ph type="body" idx="1"/>
          </p:nvPr>
        </p:nvSpPr>
        <p:spPr bwMode="auto">
          <a:xfrm>
            <a:off x="457200" y="1981200"/>
            <a:ext cx="8229600" cy="3886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p>
        </p:txBody>
      </p:sp>
      <p:sp>
        <p:nvSpPr>
          <p:cNvPr id="74768" name="Rectangle 16"/>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cs-CZ"/>
          </a:p>
        </p:txBody>
      </p:sp>
    </p:spTree>
  </p:cSld>
  <p:clrMap bg1="lt1" tx1="dk1" bg2="lt2" tx2="dk2" accent1="accent1" accent2="accent2" accent3="accent3" accent4="accent4" accent5="accent5" accent6="accent6" hlink="hlink" folHlink="folHlink"/>
  <p:sldLayoutIdLst>
    <p:sldLayoutId id="2147483680"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Lst>
  <p:transition spd="slow">
    <p:newsflash/>
  </p:transition>
  <p:timing>
    <p:tnLst>
      <p:par>
        <p:cTn id="1" dur="indefinite" restart="never" nodeType="tmRoot"/>
      </p:par>
    </p:tnLst>
  </p:timing>
  <p:txStyles>
    <p:titleStyle>
      <a:lvl1pPr algn="l" rtl="0" eaLnBrk="0" fontAlgn="base" hangingPunct="0">
        <a:spcBef>
          <a:spcPct val="0"/>
        </a:spcBef>
        <a:spcAft>
          <a:spcPct val="0"/>
        </a:spcAft>
        <a:defRPr sz="4400">
          <a:solidFill>
            <a:schemeClr val="tx1"/>
          </a:solidFill>
          <a:latin typeface="+mj-lt"/>
          <a:ea typeface="+mj-ea"/>
          <a:cs typeface="+mj-cs"/>
        </a:defRPr>
      </a:lvl1pPr>
      <a:lvl2pPr algn="l" rtl="0" eaLnBrk="0" fontAlgn="base" hangingPunct="0">
        <a:spcBef>
          <a:spcPct val="0"/>
        </a:spcBef>
        <a:spcAft>
          <a:spcPct val="0"/>
        </a:spcAft>
        <a:defRPr sz="4400">
          <a:solidFill>
            <a:schemeClr val="tx1"/>
          </a:solidFill>
          <a:latin typeface="Arial" charset="0"/>
        </a:defRPr>
      </a:lvl2pPr>
      <a:lvl3pPr algn="l" rtl="0" eaLnBrk="0" fontAlgn="base" hangingPunct="0">
        <a:spcBef>
          <a:spcPct val="0"/>
        </a:spcBef>
        <a:spcAft>
          <a:spcPct val="0"/>
        </a:spcAft>
        <a:defRPr sz="4400">
          <a:solidFill>
            <a:schemeClr val="tx1"/>
          </a:solidFill>
          <a:latin typeface="Arial" charset="0"/>
        </a:defRPr>
      </a:lvl3pPr>
      <a:lvl4pPr algn="l" rtl="0" eaLnBrk="0" fontAlgn="base" hangingPunct="0">
        <a:spcBef>
          <a:spcPct val="0"/>
        </a:spcBef>
        <a:spcAft>
          <a:spcPct val="0"/>
        </a:spcAft>
        <a:defRPr sz="4400">
          <a:solidFill>
            <a:schemeClr val="tx1"/>
          </a:solidFill>
          <a:latin typeface="Arial" charset="0"/>
        </a:defRPr>
      </a:lvl4pPr>
      <a:lvl5pPr algn="l" rtl="0" eaLnBrk="0" fontAlgn="base" hangingPunct="0">
        <a:spcBef>
          <a:spcPct val="0"/>
        </a:spcBef>
        <a:spcAft>
          <a:spcPct val="0"/>
        </a:spcAft>
        <a:defRPr sz="4400">
          <a:solidFill>
            <a:schemeClr val="tx1"/>
          </a:solidFill>
          <a:latin typeface="Arial" charset="0"/>
        </a:defRPr>
      </a:lvl5pPr>
      <a:lvl6pPr marL="457200" algn="l" rtl="0" fontAlgn="base">
        <a:spcBef>
          <a:spcPct val="0"/>
        </a:spcBef>
        <a:spcAft>
          <a:spcPct val="0"/>
        </a:spcAft>
        <a:defRPr sz="4400">
          <a:solidFill>
            <a:schemeClr val="tx1"/>
          </a:solidFill>
          <a:latin typeface="Arial" charset="0"/>
        </a:defRPr>
      </a:lvl6pPr>
      <a:lvl7pPr marL="914400" algn="l" rtl="0" fontAlgn="base">
        <a:spcBef>
          <a:spcPct val="0"/>
        </a:spcBef>
        <a:spcAft>
          <a:spcPct val="0"/>
        </a:spcAft>
        <a:defRPr sz="4400">
          <a:solidFill>
            <a:schemeClr val="tx1"/>
          </a:solidFill>
          <a:latin typeface="Arial" charset="0"/>
        </a:defRPr>
      </a:lvl7pPr>
      <a:lvl8pPr marL="1371600" algn="l" rtl="0" fontAlgn="base">
        <a:spcBef>
          <a:spcPct val="0"/>
        </a:spcBef>
        <a:spcAft>
          <a:spcPct val="0"/>
        </a:spcAft>
        <a:defRPr sz="4400">
          <a:solidFill>
            <a:schemeClr val="tx1"/>
          </a:solidFill>
          <a:latin typeface="Arial" charset="0"/>
        </a:defRPr>
      </a:lvl8pPr>
      <a:lvl9pPr marL="1828800" algn="l" rtl="0" fontAlgn="base">
        <a:spcBef>
          <a:spcPct val="0"/>
        </a:spcBef>
        <a:spcAft>
          <a:spcPct val="0"/>
        </a:spcAft>
        <a:defRPr sz="4400">
          <a:solidFill>
            <a:schemeClr val="tx1"/>
          </a:solidFill>
          <a:latin typeface="Arial" charset="0"/>
        </a:defRPr>
      </a:lvl9pPr>
    </p:titleStyle>
    <p:bodyStyle>
      <a:lvl1pPr marL="342900" indent="-342900" algn="l" rtl="0" eaLnBrk="0" fontAlgn="base" hangingPunct="0">
        <a:spcBef>
          <a:spcPct val="20000"/>
        </a:spcBef>
        <a:spcAft>
          <a:spcPct val="0"/>
        </a:spcAft>
        <a:buClr>
          <a:schemeClr val="bg2"/>
        </a:buClr>
        <a:buSzPct val="75000"/>
        <a:buFont typeface="Wingdings"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80000"/>
        <a:buFont typeface="Wingdings" pitchFamily="2" charset="2"/>
        <a:buChar char="¨"/>
        <a:defRPr sz="2800">
          <a:solidFill>
            <a:schemeClr val="tx1"/>
          </a:solidFill>
          <a:latin typeface="+mn-lt"/>
        </a:defRPr>
      </a:lvl2pPr>
      <a:lvl3pPr marL="1143000" indent="-228600" algn="l" rtl="0" eaLnBrk="0" fontAlgn="base" hangingPunct="0">
        <a:spcBef>
          <a:spcPct val="20000"/>
        </a:spcBef>
        <a:spcAft>
          <a:spcPct val="0"/>
        </a:spcAft>
        <a:buClr>
          <a:schemeClr val="bg2"/>
        </a:buClr>
        <a:buSzPct val="65000"/>
        <a:buFont typeface="Wingdings" pitchFamily="2" charset="2"/>
        <a:buChar char="n"/>
        <a:defRPr sz="2400">
          <a:solidFill>
            <a:schemeClr val="tx1"/>
          </a:solidFill>
          <a:latin typeface="+mn-lt"/>
        </a:defRPr>
      </a:lvl3pPr>
      <a:lvl4pPr marL="1600200" indent="-228600" algn="l" rtl="0" eaLnBrk="0" fontAlgn="base" hangingPunct="0">
        <a:spcBef>
          <a:spcPct val="20000"/>
        </a:spcBef>
        <a:spcAft>
          <a:spcPct val="0"/>
        </a:spcAft>
        <a:buClr>
          <a:schemeClr val="accent2"/>
        </a:buClr>
        <a:buSzPct val="70000"/>
        <a:buFont typeface="Wingdings"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bg2"/>
        </a:buClr>
        <a:buFont typeface="Wingdings" pitchFamily="2" charset="2"/>
        <a:buChar char="§"/>
        <a:defRPr sz="2000">
          <a:solidFill>
            <a:schemeClr val="tx1"/>
          </a:solidFill>
          <a:latin typeface="+mn-lt"/>
        </a:defRPr>
      </a:lvl5pPr>
      <a:lvl6pPr marL="25146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bg2"/>
        </a:buClr>
        <a:buFont typeface="Wingdings" pitchFamily="2" charset="2"/>
        <a:buChar char="§"/>
        <a:defRPr sz="2000">
          <a:solidFill>
            <a:schemeClr val="tx1"/>
          </a:solidFill>
          <a:latin typeface="+mn-lt"/>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p:bgPr>
        <a:gradFill rotWithShape="0">
          <a:gsLst>
            <a:gs pos="0">
              <a:srgbClr val="FF3300"/>
            </a:gs>
            <a:gs pos="100000">
              <a:srgbClr val="761800"/>
            </a:gs>
          </a:gsLst>
          <a:lin ang="5400000" scaled="1"/>
        </a:gradFill>
        <a:effectLst/>
      </p:bgPr>
    </p:bg>
    <p:spTree>
      <p:nvGrpSpPr>
        <p:cNvPr id="1" name=""/>
        <p:cNvGrpSpPr/>
        <p:nvPr/>
      </p:nvGrpSpPr>
      <p:grpSpPr>
        <a:xfrm>
          <a:off x="0" y="0"/>
          <a:ext cx="0" cy="0"/>
          <a:chOff x="0" y="0"/>
          <a:chExt cx="0" cy="0"/>
        </a:xfrm>
      </p:grpSpPr>
      <p:pic>
        <p:nvPicPr>
          <p:cNvPr id="3074" name="Picture 69" descr="Snímek 0031"/>
          <p:cNvPicPr>
            <a:picLocks noChangeAspect="1" noChangeArrowheads="1"/>
          </p:cNvPicPr>
          <p:nvPr/>
        </p:nvPicPr>
        <p:blipFill>
          <a:blip r:embed="rId2" cstate="print">
            <a:lum bright="10000"/>
          </a:blip>
          <a:srcRect/>
          <a:stretch>
            <a:fillRect/>
          </a:stretch>
        </p:blipFill>
        <p:spPr bwMode="auto">
          <a:xfrm>
            <a:off x="539750" y="908050"/>
            <a:ext cx="8135938" cy="5334000"/>
          </a:xfrm>
          <a:prstGeom prst="rect">
            <a:avLst/>
          </a:prstGeom>
          <a:noFill/>
          <a:ln w="9525">
            <a:noFill/>
            <a:miter lim="800000"/>
            <a:headEnd/>
            <a:tailEnd/>
          </a:ln>
        </p:spPr>
      </p:pic>
      <p:sp>
        <p:nvSpPr>
          <p:cNvPr id="4098" name="Rectangle 2"/>
          <p:cNvSpPr>
            <a:spLocks noGrp="1" noChangeArrowheads="1"/>
          </p:cNvSpPr>
          <p:nvPr>
            <p:ph type="title"/>
          </p:nvPr>
        </p:nvSpPr>
        <p:spPr/>
        <p:txBody>
          <a:bodyPr/>
          <a:lstStyle/>
          <a:p>
            <a:pPr eaLnBrk="1" hangingPunct="1">
              <a:defRPr/>
            </a:pPr>
            <a:r>
              <a:rPr lang="cs-CZ" smtClean="0">
                <a:effectLst>
                  <a:outerShdw blurRad="38100" dist="38100" dir="2700000" algn="tl">
                    <a:srgbClr val="FFFFFF"/>
                  </a:outerShdw>
                </a:effectLst>
              </a:rPr>
              <a:t>Výchovný ústav, střední škola a školní jídelna Jindřichův Hradec</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1" presetClass="entr" presetSubtype="0" fill="hold" grpId="0" nodeType="with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768" decel="100000"/>
                                        <p:tgtEl>
                                          <p:spTgt spid="4098"/>
                                        </p:tgtEl>
                                      </p:cBhvr>
                                    </p:animEffect>
                                    <p:animScale>
                                      <p:cBhvr>
                                        <p:cTn id="8" dur="768" decel="100000"/>
                                        <p:tgtEl>
                                          <p:spTgt spid="4098"/>
                                        </p:tgtEl>
                                      </p:cBhvr>
                                      <p:from x="10000" y="10000"/>
                                      <p:to x="200000" y="450000"/>
                                    </p:animScale>
                                    <p:animScale>
                                      <p:cBhvr>
                                        <p:cTn id="9" dur="1230" accel="100000" fill="hold">
                                          <p:stCondLst>
                                            <p:cond delay="768"/>
                                          </p:stCondLst>
                                        </p:cTn>
                                        <p:tgtEl>
                                          <p:spTgt spid="4098"/>
                                        </p:tgtEl>
                                      </p:cBhvr>
                                      <p:from x="200000" y="450000"/>
                                      <p:to x="100000" y="100000"/>
                                    </p:animScale>
                                    <p:set>
                                      <p:cBhvr>
                                        <p:cTn id="10" dur="768" fill="hold"/>
                                        <p:tgtEl>
                                          <p:spTgt spid="4098"/>
                                        </p:tgtEl>
                                        <p:attrNameLst>
                                          <p:attrName>ppt_x</p:attrName>
                                        </p:attrNameLst>
                                      </p:cBhvr>
                                      <p:to>
                                        <p:strVal val="(0.5)"/>
                                      </p:to>
                                    </p:set>
                                    <p:anim from="(0.5)" to="(#ppt_x)" calcmode="lin" valueType="num">
                                      <p:cBhvr>
                                        <p:cTn id="11" dur="1230" accel="100000" fill="hold">
                                          <p:stCondLst>
                                            <p:cond delay="768"/>
                                          </p:stCondLst>
                                        </p:cTn>
                                        <p:tgtEl>
                                          <p:spTgt spid="4098"/>
                                        </p:tgtEl>
                                        <p:attrNameLst>
                                          <p:attrName>ppt_x</p:attrName>
                                        </p:attrNameLst>
                                      </p:cBhvr>
                                    </p:anim>
                                    <p:set>
                                      <p:cBhvr>
                                        <p:cTn id="12" dur="768" fill="hold"/>
                                        <p:tgtEl>
                                          <p:spTgt spid="4098"/>
                                        </p:tgtEl>
                                        <p:attrNameLst>
                                          <p:attrName>ppt_y</p:attrName>
                                        </p:attrNameLst>
                                      </p:cBhvr>
                                      <p:to>
                                        <p:strVal val="(#ppt_y+0.4)"/>
                                      </p:to>
                                    </p:set>
                                    <p:anim from="(#ppt_y+0.4)" to="(#ppt_y)" calcmode="lin" valueType="num">
                                      <p:cBhvr>
                                        <p:cTn id="13" dur="1230" accel="100000" fill="hold">
                                          <p:stCondLst>
                                            <p:cond delay="768"/>
                                          </p:stCondLst>
                                        </p:cTn>
                                        <p:tgtEl>
                                          <p:spTgt spid="4098"/>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bg>
      <p:bgPr>
        <a:solidFill>
          <a:schemeClr val="tx1"/>
        </a:solid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a:xfrm>
            <a:off x="468313" y="549275"/>
            <a:ext cx="8229600" cy="649288"/>
          </a:xfrm>
        </p:spPr>
        <p:txBody>
          <a:bodyPr/>
          <a:lstStyle/>
          <a:p>
            <a:pPr lvl="1" eaLnBrk="1" hangingPunct="1">
              <a:buFont typeface="Wingdings" pitchFamily="2" charset="2"/>
              <a:buNone/>
            </a:pPr>
            <a:r>
              <a:rPr lang="cs-CZ" sz="4000" smtClean="0">
                <a:solidFill>
                  <a:srgbClr val="FF3300"/>
                </a:solidFill>
                <a:latin typeface="Georgia" pitchFamily="18" charset="0"/>
              </a:rPr>
              <a:t>Úvodem</a:t>
            </a:r>
          </a:p>
        </p:txBody>
      </p:sp>
      <p:sp>
        <p:nvSpPr>
          <p:cNvPr id="4099" name="Rectangle 4"/>
          <p:cNvSpPr>
            <a:spLocks noChangeArrowheads="1"/>
          </p:cNvSpPr>
          <p:nvPr/>
        </p:nvSpPr>
        <p:spPr bwMode="auto">
          <a:xfrm>
            <a:off x="468313" y="1412875"/>
            <a:ext cx="8229600" cy="5256213"/>
          </a:xfrm>
          <a:prstGeom prst="rect">
            <a:avLst/>
          </a:prstGeom>
          <a:noFill/>
          <a:ln w="9525">
            <a:noFill/>
            <a:miter lim="800000"/>
            <a:headEnd/>
            <a:tailEnd/>
          </a:ln>
        </p:spPr>
        <p:txBody>
          <a:bodyPr/>
          <a:lstStyle/>
          <a:p>
            <a:pPr>
              <a:spcAft>
                <a:spcPts val="600"/>
              </a:spcAft>
              <a:buClr>
                <a:schemeClr val="bg2"/>
              </a:buClr>
              <a:buSzPct val="75000"/>
              <a:buFont typeface="Wingdings" pitchFamily="2" charset="2"/>
              <a:buNone/>
            </a:pPr>
            <a:r>
              <a:rPr lang="cs-CZ" sz="2600" i="1">
                <a:solidFill>
                  <a:schemeClr val="bg1"/>
                </a:solidFill>
                <a:latin typeface="Georgia" pitchFamily="18" charset="0"/>
              </a:rPr>
              <a:t>Dívky se k nám dostávají nejčastěji ve věku 16 – 17 let, kdy je jim nařízena ústavní výchova poté, co rodina biologická i náhradní dlouhodobě selhávala. Před námi stojí nelehký úkol. Připravit dívky na život ve společnosti. Dívky, které byly původně někde vzdělávány, ale již dávno před umístěním do ústavu je školy vyloučily ze studia, dívky které dlouhodobě pobývaly mimo svou rodinu a žily s partou nebo pochybným partnerem. Dívky, pro které vzdělání již dávno není metou, které by chtěly dosáhnout. Dívky, které všichni zklamali a které se cítí svými blízkými podvedeny.</a:t>
            </a:r>
          </a:p>
        </p:txBody>
      </p:sp>
    </p:spTree>
  </p:cSld>
  <p:clrMapOvr>
    <a:masterClrMapping/>
  </p:clrMapOvr>
  <p:transition spd="slow">
    <p:diamon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Rectangle 3"/>
          <p:cNvSpPr>
            <a:spLocks noGrp="1" noChangeArrowheads="1"/>
          </p:cNvSpPr>
          <p:nvPr>
            <p:ph type="body" idx="1"/>
          </p:nvPr>
        </p:nvSpPr>
        <p:spPr>
          <a:xfrm>
            <a:off x="468313" y="404813"/>
            <a:ext cx="8229600" cy="576262"/>
          </a:xfrm>
        </p:spPr>
        <p:txBody>
          <a:bodyPr/>
          <a:lstStyle/>
          <a:p>
            <a:pPr lvl="1" eaLnBrk="1" hangingPunct="1">
              <a:buFont typeface="Wingdings" pitchFamily="2" charset="2"/>
              <a:buNone/>
            </a:pPr>
            <a:r>
              <a:rPr lang="cs-CZ" sz="4000" smtClean="0">
                <a:solidFill>
                  <a:srgbClr val="FF3300"/>
                </a:solidFill>
                <a:latin typeface="Georgia" pitchFamily="18" charset="0"/>
              </a:rPr>
              <a:t>Historie zařízení</a:t>
            </a:r>
          </a:p>
        </p:txBody>
      </p:sp>
      <p:sp>
        <p:nvSpPr>
          <p:cNvPr id="5123" name="Rectangle 4"/>
          <p:cNvSpPr>
            <a:spLocks noChangeArrowheads="1"/>
          </p:cNvSpPr>
          <p:nvPr/>
        </p:nvSpPr>
        <p:spPr bwMode="auto">
          <a:xfrm>
            <a:off x="457200" y="1052513"/>
            <a:ext cx="8229600" cy="5472112"/>
          </a:xfrm>
          <a:prstGeom prst="rect">
            <a:avLst/>
          </a:prstGeom>
          <a:noFill/>
          <a:ln w="9525">
            <a:noFill/>
            <a:miter lim="800000"/>
            <a:headEnd/>
            <a:tailEnd/>
          </a:ln>
        </p:spPr>
        <p:txBody>
          <a:bodyPr/>
          <a:lstStyle/>
          <a:p>
            <a:r>
              <a:rPr lang="cs-CZ" sz="2400" b="1">
                <a:latin typeface="Georgia" pitchFamily="18" charset="0"/>
              </a:rPr>
              <a:t>1971</a:t>
            </a:r>
            <a:r>
              <a:rPr lang="cs-CZ" sz="2400">
                <a:latin typeface="Georgia" pitchFamily="18" charset="0"/>
              </a:rPr>
              <a:t> zřízen při výchovném ústavu v Černovicích detašovaný oddíl chovanek při n. p. Jitka Jindřichův Hradec</a:t>
            </a:r>
          </a:p>
          <a:p>
            <a:r>
              <a:rPr lang="cs-CZ" sz="2400" b="1">
                <a:latin typeface="Georgia" pitchFamily="18" charset="0"/>
              </a:rPr>
              <a:t>1974 </a:t>
            </a:r>
            <a:r>
              <a:rPr lang="cs-CZ" sz="2400">
                <a:latin typeface="Georgia" pitchFamily="18" charset="0"/>
              </a:rPr>
              <a:t>zahájeny stavební úpravy internátu v Jindřichově Hradci. Detašované pracoviště v Jindřichově Hradci postupně rozšiřovalo kapacitu ústavu a převzalo do užívání budovu internátu n. p. JITKA v Gymnazijní ulici. </a:t>
            </a:r>
          </a:p>
          <a:p>
            <a:r>
              <a:rPr lang="cs-CZ" sz="2400" b="1">
                <a:latin typeface="Georgia" pitchFamily="18" charset="0"/>
              </a:rPr>
              <a:t>1988</a:t>
            </a:r>
            <a:r>
              <a:rPr lang="cs-CZ" sz="2400">
                <a:latin typeface="Georgia" pitchFamily="18" charset="0"/>
              </a:rPr>
              <a:t>  vznikl samostatný subjekt – Výchovný ústav pro mládež Jindřichův Hradec.</a:t>
            </a:r>
          </a:p>
          <a:p>
            <a:r>
              <a:rPr lang="cs-CZ" sz="2400" b="1">
                <a:latin typeface="Georgia" pitchFamily="18" charset="0"/>
              </a:rPr>
              <a:t>1991</a:t>
            </a:r>
            <a:r>
              <a:rPr lang="cs-CZ" sz="2400">
                <a:latin typeface="Georgia" pitchFamily="18" charset="0"/>
              </a:rPr>
              <a:t> získal ústav právní subjektivitu a stává se rozpočtovou organizací.</a:t>
            </a:r>
          </a:p>
          <a:p>
            <a:r>
              <a:rPr lang="cs-CZ" sz="2400" b="1">
                <a:latin typeface="Georgia" pitchFamily="18" charset="0"/>
              </a:rPr>
              <a:t>1992</a:t>
            </a:r>
            <a:r>
              <a:rPr lang="cs-CZ" sz="2400">
                <a:latin typeface="Georgia" pitchFamily="18" charset="0"/>
              </a:rPr>
              <a:t> snížení kapacity ústavu z 80 chovanek na 23 a vzniklo odborné učiliště.</a:t>
            </a:r>
          </a:p>
          <a:p>
            <a:r>
              <a:rPr lang="cs-CZ" sz="2400" b="1">
                <a:latin typeface="Georgia" pitchFamily="18" charset="0"/>
              </a:rPr>
              <a:t>1993</a:t>
            </a:r>
            <a:r>
              <a:rPr lang="cs-CZ" sz="2400">
                <a:latin typeface="Georgia" pitchFamily="18" charset="0"/>
              </a:rPr>
              <a:t> V zařízení se začínají uplatňovat nové formy práce s dívkami. Je zaváděna psychoterapie a večerní kruh.</a:t>
            </a:r>
          </a:p>
          <a:p>
            <a:endParaRPr lang="cs-CZ" sz="2400">
              <a:latin typeface="Georgia" pitchFamily="18" charset="0"/>
            </a:endParaRPr>
          </a:p>
        </p:txBody>
      </p:sp>
    </p:spTree>
  </p:cSld>
  <p:clrMapOvr>
    <a:masterClrMapping/>
  </p:clrMapOvr>
  <p:transition spd="slow">
    <p:newsflash/>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20" name="Rectangle 4"/>
          <p:cNvSpPr>
            <a:spLocks noChangeArrowheads="1"/>
          </p:cNvSpPr>
          <p:nvPr/>
        </p:nvSpPr>
        <p:spPr bwMode="auto">
          <a:xfrm>
            <a:off x="457200" y="549275"/>
            <a:ext cx="8229600" cy="5975350"/>
          </a:xfrm>
          <a:prstGeom prst="rect">
            <a:avLst/>
          </a:prstGeom>
          <a:noFill/>
          <a:ln w="9525">
            <a:noFill/>
            <a:miter lim="800000"/>
            <a:headEnd/>
            <a:tailEnd/>
          </a:ln>
          <a:effectLst/>
        </p:spPr>
        <p:txBody>
          <a:bodyPr/>
          <a:lstStyle/>
          <a:p>
            <a:pPr>
              <a:defRPr/>
            </a:pPr>
            <a:r>
              <a:rPr lang="cs-CZ" sz="2400" b="1" dirty="0">
                <a:latin typeface="Georgia" pitchFamily="18" charset="0"/>
              </a:rPr>
              <a:t>1994</a:t>
            </a:r>
            <a:r>
              <a:rPr lang="cs-CZ" sz="2400" dirty="0">
                <a:latin typeface="Georgia" pitchFamily="18" charset="0"/>
              </a:rPr>
              <a:t> zřizuje MŠMT ČR Výchovný ústav pro mládež a odborné učiliště jako svou rozpočtovou organizaci.</a:t>
            </a:r>
          </a:p>
          <a:p>
            <a:pPr>
              <a:defRPr/>
            </a:pPr>
            <a:r>
              <a:rPr lang="cs-CZ" sz="2400" b="1" dirty="0">
                <a:latin typeface="Georgia" pitchFamily="18" charset="0"/>
              </a:rPr>
              <a:t>1995</a:t>
            </a:r>
            <a:r>
              <a:rPr lang="cs-CZ" sz="2400" dirty="0">
                <a:latin typeface="Georgia" pitchFamily="18" charset="0"/>
              </a:rPr>
              <a:t> MŠMT zřizuje VÚM a OU Jindřichův Hradec jako organizaci příspěvkovou.</a:t>
            </a:r>
          </a:p>
          <a:p>
            <a:pPr>
              <a:defRPr/>
            </a:pPr>
            <a:r>
              <a:rPr lang="cs-CZ" sz="2400" dirty="0">
                <a:latin typeface="Georgia" pitchFamily="18" charset="0"/>
              </a:rPr>
              <a:t>1999 oficiální potvrzení činnosti výchovně léčebné </a:t>
            </a:r>
          </a:p>
          <a:p>
            <a:pPr>
              <a:defRPr/>
            </a:pPr>
            <a:r>
              <a:rPr lang="cs-CZ" sz="2400" b="1" dirty="0">
                <a:latin typeface="Georgia" pitchFamily="18" charset="0"/>
              </a:rPr>
              <a:t>2005</a:t>
            </a:r>
            <a:r>
              <a:rPr lang="cs-CZ" sz="2400" dirty="0">
                <a:latin typeface="Georgia" pitchFamily="18" charset="0"/>
              </a:rPr>
              <a:t> předána do užívání přístavba ubytovací části. Tato akce výrazným způsobem zkvalitnila pobyt dívek i práci s nimi.</a:t>
            </a:r>
          </a:p>
          <a:p>
            <a:pPr>
              <a:defRPr/>
            </a:pPr>
            <a:r>
              <a:rPr lang="cs-CZ" sz="2400" b="1" dirty="0">
                <a:latin typeface="Georgia" pitchFamily="18" charset="0"/>
              </a:rPr>
              <a:t>2007</a:t>
            </a:r>
            <a:r>
              <a:rPr lang="cs-CZ" sz="2400" dirty="0">
                <a:latin typeface="Georgia" pitchFamily="18" charset="0"/>
              </a:rPr>
              <a:t> rekonstrukce staré budovy, vznik oddělení pro dívky vyžadující zvýšenou péči.</a:t>
            </a:r>
          </a:p>
          <a:p>
            <a:pPr>
              <a:defRPr/>
            </a:pPr>
            <a:r>
              <a:rPr lang="cs-CZ" sz="2400" dirty="0">
                <a:latin typeface="Georgia" pitchFamily="18" charset="0"/>
              </a:rPr>
              <a:t>Od roku </a:t>
            </a:r>
            <a:r>
              <a:rPr lang="cs-CZ" sz="2400" b="1" dirty="0">
                <a:latin typeface="Georgia" pitchFamily="18" charset="0"/>
              </a:rPr>
              <a:t>2008</a:t>
            </a:r>
            <a:r>
              <a:rPr lang="cs-CZ" sz="2400" dirty="0">
                <a:latin typeface="Georgia" pitchFamily="18" charset="0"/>
              </a:rPr>
              <a:t> pracuje v ústavu 56 zaměstnanců, z toho na výchovném úseku 40 pedagogů. Ústav splňuje podmínky zák. 109/2002 Sb. a vyhlášky 438/2006 o ústavní a ochranné výchově.</a:t>
            </a:r>
          </a:p>
          <a:p>
            <a:pPr>
              <a:defRPr/>
            </a:pPr>
            <a:endParaRPr lang="cs-CZ" sz="2400" dirty="0">
              <a:latin typeface="Georgia" pitchFamily="18" charset="0"/>
            </a:endParaRPr>
          </a:p>
          <a:p>
            <a:pPr marL="342900" indent="-342900">
              <a:spcBef>
                <a:spcPct val="20000"/>
              </a:spcBef>
              <a:buClr>
                <a:schemeClr val="bg2"/>
              </a:buClr>
              <a:buSzPct val="75000"/>
              <a:buFont typeface="Wingdings" pitchFamily="2" charset="2"/>
              <a:buNone/>
              <a:defRPr/>
            </a:pPr>
            <a:endParaRPr lang="cs-CZ" sz="2400" dirty="0">
              <a:latin typeface="Georgia" pitchFamily="18" charset="0"/>
            </a:endParaRPr>
          </a:p>
        </p:txBody>
      </p:sp>
    </p:spTree>
  </p:cSld>
  <p:clrMapOvr>
    <a:masterClrMapping/>
  </p:clrMapOvr>
  <p:transition spd="slow">
    <p:newsflash/>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57200" y="457200"/>
            <a:ext cx="8229600" cy="739775"/>
          </a:xfrm>
        </p:spPr>
        <p:txBody>
          <a:bodyPr/>
          <a:lstStyle/>
          <a:p>
            <a:pPr eaLnBrk="1" hangingPunct="1"/>
            <a:r>
              <a:rPr lang="cs-CZ" sz="4000" smtClean="0">
                <a:solidFill>
                  <a:srgbClr val="FF3300"/>
                </a:solidFill>
                <a:latin typeface="Georgia" pitchFamily="18" charset="0"/>
              </a:rPr>
              <a:t>Struktura zařízení</a:t>
            </a:r>
          </a:p>
        </p:txBody>
      </p:sp>
      <p:sp>
        <p:nvSpPr>
          <p:cNvPr id="7171" name="Rectangle 3"/>
          <p:cNvSpPr>
            <a:spLocks noGrp="1" noChangeArrowheads="1"/>
          </p:cNvSpPr>
          <p:nvPr>
            <p:ph type="body" idx="1"/>
          </p:nvPr>
        </p:nvSpPr>
        <p:spPr>
          <a:xfrm>
            <a:off x="457200" y="1125538"/>
            <a:ext cx="8229600" cy="5111750"/>
          </a:xfrm>
        </p:spPr>
        <p:txBody>
          <a:bodyPr/>
          <a:lstStyle/>
          <a:p>
            <a:pPr lvl="1" eaLnBrk="1" hangingPunct="1">
              <a:buFont typeface="Wingdings" pitchFamily="2" charset="2"/>
              <a:buNone/>
            </a:pPr>
            <a:r>
              <a:rPr lang="cs-CZ" smtClean="0">
                <a:latin typeface="Georgia" pitchFamily="18" charset="0"/>
              </a:rPr>
              <a:t>Kapacita zařízení 36 dívek 15 – 18 let.</a:t>
            </a:r>
          </a:p>
          <a:p>
            <a:pPr lvl="1" eaLnBrk="1" hangingPunct="1">
              <a:buFont typeface="Wingdings" pitchFamily="2" charset="2"/>
              <a:buChar char="q"/>
            </a:pPr>
            <a:r>
              <a:rPr lang="cs-CZ" b="1" smtClean="0"/>
              <a:t>střední škola</a:t>
            </a:r>
          </a:p>
          <a:p>
            <a:pPr lvl="2" eaLnBrk="1" hangingPunct="1"/>
            <a:r>
              <a:rPr lang="cs-CZ" smtClean="0"/>
              <a:t>odborné učiliště – provozní služby</a:t>
            </a:r>
          </a:p>
          <a:p>
            <a:pPr lvl="1" eaLnBrk="1" hangingPunct="1">
              <a:buFont typeface="Wingdings" pitchFamily="2" charset="2"/>
              <a:buChar char="q"/>
            </a:pPr>
            <a:r>
              <a:rPr lang="cs-CZ" b="1" smtClean="0"/>
              <a:t>výchovný úsek</a:t>
            </a:r>
          </a:p>
          <a:p>
            <a:pPr marL="1150938" indent="-539750" eaLnBrk="1" hangingPunct="1">
              <a:buClrTx/>
              <a:buFont typeface="Arial" charset="0"/>
              <a:buChar char="•"/>
            </a:pPr>
            <a:r>
              <a:rPr lang="cs-CZ" sz="2400" smtClean="0">
                <a:latin typeface="Georgia" pitchFamily="18" charset="0"/>
              </a:rPr>
              <a:t>I. Oddělení výchovně  léčebné</a:t>
            </a:r>
          </a:p>
          <a:p>
            <a:pPr marL="1150938" indent="-539750" eaLnBrk="1" hangingPunct="1">
              <a:buClrTx/>
              <a:buFont typeface="Arial" charset="0"/>
              <a:buChar char="•"/>
            </a:pPr>
            <a:r>
              <a:rPr lang="cs-CZ" sz="2400" smtClean="0">
                <a:latin typeface="Georgia" pitchFamily="18" charset="0"/>
              </a:rPr>
              <a:t>II. Oddělení pro výkon OV a EPCHO</a:t>
            </a:r>
          </a:p>
          <a:p>
            <a:pPr lvl="2" eaLnBrk="1" hangingPunct="1"/>
            <a:r>
              <a:rPr lang="cs-CZ" smtClean="0"/>
              <a:t>Oddělení výchovně  léčebné - 4 skupiny po 6 dívkách</a:t>
            </a:r>
          </a:p>
          <a:p>
            <a:pPr lvl="2" eaLnBrk="1" hangingPunct="1"/>
            <a:r>
              <a:rPr lang="cs-CZ" smtClean="0"/>
              <a:t>Oddělení pro výkon OV a EPCHO - 2 skupiny po 6 dívkách</a:t>
            </a:r>
          </a:p>
          <a:p>
            <a:pPr lvl="1" eaLnBrk="1" hangingPunct="1">
              <a:buFont typeface="Wingdings" pitchFamily="2" charset="2"/>
              <a:buChar char="q"/>
            </a:pPr>
            <a:r>
              <a:rPr lang="cs-CZ" b="1" smtClean="0"/>
              <a:t>ekonomický úsek a školní jídelna</a:t>
            </a:r>
            <a:endParaRPr lang="cs-CZ" sz="2400" smtClean="0">
              <a:latin typeface="Georgia" pitchFamily="18" charset="0"/>
            </a:endParaRPr>
          </a:p>
        </p:txBody>
      </p:sp>
    </p:spTree>
  </p:cSld>
  <p:clrMapOvr>
    <a:masterClrMapping/>
  </p:clrMapOvr>
  <p:transition spd="slow">
    <p:newsflash/>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457200"/>
            <a:ext cx="8229600" cy="595313"/>
          </a:xfrm>
        </p:spPr>
        <p:txBody>
          <a:bodyPr/>
          <a:lstStyle/>
          <a:p>
            <a:pPr eaLnBrk="1" hangingPunct="1"/>
            <a:r>
              <a:rPr lang="cs-CZ" sz="4000" smtClean="0">
                <a:solidFill>
                  <a:srgbClr val="FF3300"/>
                </a:solidFill>
                <a:latin typeface="Georgia" pitchFamily="18" charset="0"/>
              </a:rPr>
              <a:t>Přijímání dívek</a:t>
            </a:r>
          </a:p>
        </p:txBody>
      </p:sp>
      <p:sp>
        <p:nvSpPr>
          <p:cNvPr id="8195" name="Rectangle 3"/>
          <p:cNvSpPr>
            <a:spLocks noGrp="1" noChangeArrowheads="1"/>
          </p:cNvSpPr>
          <p:nvPr>
            <p:ph type="body" idx="1"/>
          </p:nvPr>
        </p:nvSpPr>
        <p:spPr>
          <a:xfrm>
            <a:off x="457200" y="1268413"/>
            <a:ext cx="8229600" cy="4968875"/>
          </a:xfrm>
        </p:spPr>
        <p:txBody>
          <a:bodyPr/>
          <a:lstStyle/>
          <a:p>
            <a:pPr eaLnBrk="1" hangingPunct="1">
              <a:buClr>
                <a:schemeClr val="accent2"/>
              </a:buClr>
              <a:buFont typeface="Wingdings" pitchFamily="2" charset="2"/>
              <a:buChar char="q"/>
            </a:pPr>
            <a:r>
              <a:rPr lang="cs-CZ" sz="2400" smtClean="0">
                <a:latin typeface="Georgia" pitchFamily="18" charset="0"/>
              </a:rPr>
              <a:t>pro </a:t>
            </a:r>
            <a:r>
              <a:rPr lang="cs-CZ" sz="2400" b="1" smtClean="0">
                <a:latin typeface="Georgia" pitchFamily="18" charset="0"/>
              </a:rPr>
              <a:t>dlouhodobý pobyt </a:t>
            </a:r>
            <a:r>
              <a:rPr lang="cs-CZ" sz="2400" smtClean="0">
                <a:latin typeface="Georgia" pitchFamily="18" charset="0"/>
              </a:rPr>
              <a:t>jsou přijímány dívky s psychickými poruchami jednoznačně indikované pro výchovně léčebný režim, dívky s výraznými poruchami chování a dívky s uloženou ochrannou výchovou. </a:t>
            </a:r>
          </a:p>
          <a:p>
            <a:pPr eaLnBrk="1" hangingPunct="1">
              <a:buClr>
                <a:schemeClr val="accent2"/>
              </a:buClr>
              <a:buFont typeface="Wingdings" pitchFamily="2" charset="2"/>
              <a:buChar char="q"/>
            </a:pPr>
            <a:endParaRPr lang="cs-CZ" sz="2400" smtClean="0">
              <a:latin typeface="Georgia" pitchFamily="18" charset="0"/>
            </a:endParaRPr>
          </a:p>
          <a:p>
            <a:pPr algn="ctr" eaLnBrk="1" hangingPunct="1">
              <a:buFont typeface="Wingdings" pitchFamily="2" charset="2"/>
              <a:buNone/>
            </a:pPr>
            <a:r>
              <a:rPr lang="cs-CZ" sz="2400" b="1" i="1" smtClean="0">
                <a:solidFill>
                  <a:schemeClr val="bg2"/>
                </a:solidFill>
                <a:latin typeface="Georgia" pitchFamily="18" charset="0"/>
              </a:rPr>
              <a:t>střednědobý a krátkodobý pobyt: Dívka se po stabilizaci vrací do kmenového zařízení </a:t>
            </a:r>
          </a:p>
          <a:p>
            <a:pPr eaLnBrk="1" hangingPunct="1">
              <a:buClr>
                <a:schemeClr val="accent2"/>
              </a:buClr>
              <a:buFont typeface="Wingdings" pitchFamily="2" charset="2"/>
              <a:buChar char="q"/>
            </a:pPr>
            <a:r>
              <a:rPr lang="cs-CZ" sz="2400" b="1" smtClean="0">
                <a:latin typeface="Georgia" pitchFamily="18" charset="0"/>
              </a:rPr>
              <a:t>střednědobý pobyt</a:t>
            </a:r>
            <a:r>
              <a:rPr lang="cs-CZ" sz="2400" smtClean="0">
                <a:latin typeface="Georgia" pitchFamily="18" charset="0"/>
              </a:rPr>
              <a:t> v rozpětí tři až šest měsíců. </a:t>
            </a:r>
            <a:endParaRPr lang="cs-CZ" sz="2400" b="1" smtClean="0">
              <a:latin typeface="Georgia" pitchFamily="18" charset="0"/>
            </a:endParaRPr>
          </a:p>
          <a:p>
            <a:pPr eaLnBrk="1" hangingPunct="1">
              <a:buClr>
                <a:schemeClr val="accent2"/>
              </a:buClr>
              <a:buFont typeface="Wingdings" pitchFamily="2" charset="2"/>
              <a:buChar char="q"/>
            </a:pPr>
            <a:r>
              <a:rPr lang="cs-CZ" sz="2400" b="1" smtClean="0">
                <a:latin typeface="Georgia" pitchFamily="18" charset="0"/>
              </a:rPr>
              <a:t>krátkodobý pobyt</a:t>
            </a:r>
            <a:r>
              <a:rPr lang="cs-CZ" sz="2400" smtClean="0">
                <a:latin typeface="Georgia" pitchFamily="18" charset="0"/>
              </a:rPr>
              <a:t> je ukončen zpracováním doporučení do jednoho měsíce od přijetí dívky</a:t>
            </a:r>
            <a:r>
              <a:rPr lang="cs-CZ" sz="2800" smtClean="0">
                <a:latin typeface="Georgia" pitchFamily="18" charset="0"/>
              </a:rPr>
              <a:t>.</a:t>
            </a:r>
            <a:r>
              <a:rPr lang="cs-CZ" smtClean="0">
                <a:latin typeface="Georgia" pitchFamily="18" charset="0"/>
              </a:rPr>
              <a:t> </a:t>
            </a:r>
          </a:p>
        </p:txBody>
      </p:sp>
    </p:spTree>
  </p:cSld>
  <p:clrMapOvr>
    <a:masterClrMapping/>
  </p:clrMapOvr>
  <p:transition spd="slow">
    <p:newsflash/>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68313" y="260350"/>
            <a:ext cx="8229600" cy="720725"/>
          </a:xfrm>
        </p:spPr>
        <p:txBody>
          <a:bodyPr/>
          <a:lstStyle/>
          <a:p>
            <a:pPr eaLnBrk="1" hangingPunct="1"/>
            <a:r>
              <a:rPr lang="cs-CZ" sz="4000" smtClean="0">
                <a:solidFill>
                  <a:srgbClr val="FF3300"/>
                </a:solidFill>
                <a:latin typeface="Georgia" pitchFamily="18" charset="0"/>
              </a:rPr>
              <a:t>Charakteristika přijímaných dívek</a:t>
            </a:r>
            <a:endParaRPr lang="cs-CZ" sz="4000" smtClean="0">
              <a:latin typeface="Georgia" pitchFamily="18" charset="0"/>
            </a:endParaRPr>
          </a:p>
        </p:txBody>
      </p:sp>
      <p:sp>
        <p:nvSpPr>
          <p:cNvPr id="79875" name="Rectangle 3"/>
          <p:cNvSpPr>
            <a:spLocks noGrp="1" noChangeArrowheads="1"/>
          </p:cNvSpPr>
          <p:nvPr>
            <p:ph type="body" idx="1"/>
          </p:nvPr>
        </p:nvSpPr>
        <p:spPr>
          <a:xfrm>
            <a:off x="684213" y="1700213"/>
            <a:ext cx="8229600" cy="4610100"/>
          </a:xfrm>
        </p:spPr>
        <p:txBody>
          <a:bodyPr/>
          <a:lstStyle/>
          <a:p>
            <a:pPr marL="342900" lvl="1" indent="-342900" eaLnBrk="1" hangingPunct="1">
              <a:buSzPct val="75000"/>
              <a:buFont typeface="Wingdings" pitchFamily="2" charset="2"/>
              <a:buChar char="q"/>
              <a:defRPr/>
            </a:pPr>
            <a:r>
              <a:rPr lang="cs-CZ" sz="2400" dirty="0" smtClean="0">
                <a:latin typeface="Georgia" pitchFamily="18" charset="0"/>
                <a:ea typeface="+mn-ea"/>
                <a:cs typeface="+mn-cs"/>
              </a:rPr>
              <a:t>dívky s psychickými poruchami, které nevyžadují dlouhodobou péči specializovaných zdravotnických zařízení (PL)</a:t>
            </a:r>
          </a:p>
          <a:p>
            <a:pPr marL="342900" lvl="1" indent="-342900" eaLnBrk="1" hangingPunct="1">
              <a:buSzPct val="75000"/>
              <a:buFont typeface="Wingdings" pitchFamily="2" charset="2"/>
              <a:buChar char="q"/>
              <a:defRPr/>
            </a:pPr>
            <a:r>
              <a:rPr lang="cs-CZ" sz="2400" dirty="0" smtClean="0">
                <a:latin typeface="Georgia" pitchFamily="18" charset="0"/>
                <a:ea typeface="+mn-ea"/>
                <a:cs typeface="+mn-cs"/>
              </a:rPr>
              <a:t>dívky se zdravotními problémy vyžadujícími zvýšenou péči</a:t>
            </a:r>
          </a:p>
          <a:p>
            <a:pPr marL="342900" lvl="1" indent="-342900" eaLnBrk="1" hangingPunct="1">
              <a:buSzPct val="75000"/>
              <a:buFont typeface="Wingdings" pitchFamily="2" charset="2"/>
              <a:buChar char="q"/>
              <a:defRPr/>
            </a:pPr>
            <a:r>
              <a:rPr lang="cs-CZ" sz="2400" dirty="0" smtClean="0">
                <a:latin typeface="Georgia" pitchFamily="18" charset="0"/>
                <a:ea typeface="+mn-ea"/>
                <a:cs typeface="+mn-cs"/>
              </a:rPr>
              <a:t>dívky vyžadující zvýšený individuální přístup, indikované pro menší kolektiv, vyžadující posílení sociálního statutu</a:t>
            </a:r>
          </a:p>
          <a:p>
            <a:pPr marL="342900" lvl="1" indent="-342900" eaLnBrk="1" hangingPunct="1">
              <a:buSzPct val="75000"/>
              <a:buFont typeface="Wingdings" pitchFamily="2" charset="2"/>
              <a:buChar char="q"/>
              <a:defRPr/>
            </a:pPr>
            <a:r>
              <a:rPr lang="cs-CZ" sz="2400" dirty="0" smtClean="0">
                <a:latin typeface="Georgia" pitchFamily="18" charset="0"/>
                <a:ea typeface="+mn-ea"/>
                <a:cs typeface="+mn-cs"/>
              </a:rPr>
              <a:t>krátkodobě výjimečně dívky s problémy v oblasti experimentování s návykovými látkami motivované pro abstinenci popř. s prognózou nástupu léčby</a:t>
            </a:r>
          </a:p>
        </p:txBody>
      </p:sp>
      <p:sp>
        <p:nvSpPr>
          <p:cNvPr id="9220" name="Rectangle 4"/>
          <p:cNvSpPr>
            <a:spLocks noChangeArrowheads="1"/>
          </p:cNvSpPr>
          <p:nvPr/>
        </p:nvSpPr>
        <p:spPr bwMode="auto">
          <a:xfrm>
            <a:off x="2066925" y="4868863"/>
            <a:ext cx="7077075" cy="1368425"/>
          </a:xfrm>
          <a:prstGeom prst="rect">
            <a:avLst/>
          </a:prstGeom>
          <a:noFill/>
          <a:ln w="9525">
            <a:noFill/>
            <a:miter lim="800000"/>
            <a:headEnd/>
            <a:tailEnd/>
          </a:ln>
        </p:spPr>
        <p:txBody>
          <a:bodyPr/>
          <a:lstStyle/>
          <a:p>
            <a:pPr marL="990600" lvl="1" indent="-533400" algn="ctr">
              <a:spcBef>
                <a:spcPct val="20000"/>
              </a:spcBef>
              <a:buClr>
                <a:schemeClr val="accent2"/>
              </a:buClr>
              <a:buSzPct val="80000"/>
              <a:buFont typeface="Wingdings" pitchFamily="2" charset="2"/>
              <a:buNone/>
            </a:pPr>
            <a:r>
              <a:rPr lang="cs-CZ">
                <a:solidFill>
                  <a:srgbClr val="0000FF"/>
                </a:solidFill>
              </a:rPr>
              <a:t>        </a:t>
            </a:r>
          </a:p>
        </p:txBody>
      </p:sp>
      <p:sp>
        <p:nvSpPr>
          <p:cNvPr id="9221" name="Rectangle 7"/>
          <p:cNvSpPr>
            <a:spLocks noChangeArrowheads="1"/>
          </p:cNvSpPr>
          <p:nvPr/>
        </p:nvSpPr>
        <p:spPr bwMode="auto">
          <a:xfrm>
            <a:off x="684213" y="1073150"/>
            <a:ext cx="5402262" cy="523875"/>
          </a:xfrm>
          <a:prstGeom prst="rect">
            <a:avLst/>
          </a:prstGeom>
          <a:noFill/>
          <a:ln w="9525">
            <a:noFill/>
            <a:miter lim="800000"/>
            <a:headEnd/>
            <a:tailEnd/>
          </a:ln>
        </p:spPr>
        <p:txBody>
          <a:bodyPr wrap="none">
            <a:spAutoFit/>
          </a:bodyPr>
          <a:lstStyle/>
          <a:p>
            <a:pPr>
              <a:buFont typeface="Wingdings" pitchFamily="2" charset="2"/>
              <a:buChar char="Ø"/>
            </a:pPr>
            <a:r>
              <a:rPr lang="cs-CZ" sz="2800" b="1">
                <a:latin typeface="Georgia" pitchFamily="18" charset="0"/>
              </a:rPr>
              <a:t>oddělení výchovně léčebné</a:t>
            </a:r>
          </a:p>
        </p:txBody>
      </p:sp>
    </p:spTree>
  </p:cSld>
  <p:clrMapOvr>
    <a:masterClrMapping/>
  </p:clrMapOvr>
  <p:transition spd="slow">
    <p:newsflash/>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Grp="1" noChangeArrowheads="1"/>
          </p:cNvSpPr>
          <p:nvPr>
            <p:ph type="body" idx="1"/>
          </p:nvPr>
        </p:nvSpPr>
        <p:spPr>
          <a:xfrm>
            <a:off x="611188" y="333375"/>
            <a:ext cx="8229600" cy="5975350"/>
          </a:xfrm>
        </p:spPr>
        <p:txBody>
          <a:bodyPr/>
          <a:lstStyle/>
          <a:p>
            <a:pPr eaLnBrk="1" hangingPunct="1"/>
            <a:r>
              <a:rPr lang="cs-CZ" sz="2200" b="1" smtClean="0">
                <a:latin typeface="Georgia" pitchFamily="18" charset="0"/>
              </a:rPr>
              <a:t>VS A - </a:t>
            </a:r>
            <a:r>
              <a:rPr lang="cs-CZ" sz="2200" smtClean="0">
                <a:latin typeface="Georgia" pitchFamily="18" charset="0"/>
              </a:rPr>
              <a:t>se ztíženou pohyblivostí (bezbariérové prostory) s psychickým nebo psychiatrickým problémem, s mentální retardací. Samostatné, vyžadující dohled, schopné akceptovat otevřený režim.</a:t>
            </a:r>
          </a:p>
          <a:p>
            <a:pPr eaLnBrk="1" hangingPunct="1"/>
            <a:r>
              <a:rPr lang="cs-CZ" sz="2200" b="1" smtClean="0">
                <a:latin typeface="Georgia" pitchFamily="18" charset="0"/>
              </a:rPr>
              <a:t>VS B - </a:t>
            </a:r>
            <a:r>
              <a:rPr lang="cs-CZ" sz="2200" smtClean="0">
                <a:latin typeface="Georgia" pitchFamily="18" charset="0"/>
              </a:rPr>
              <a:t>s psychickým nebo psychiatrickým problémem, s mentální retardací. Vyžadující soustavný dohled a provázení, schopné akceptovat otevřený režim.</a:t>
            </a:r>
          </a:p>
          <a:p>
            <a:pPr eaLnBrk="1" hangingPunct="1"/>
            <a:r>
              <a:rPr lang="cs-CZ" sz="2200" b="1" smtClean="0">
                <a:latin typeface="Georgia" pitchFamily="18" charset="0"/>
              </a:rPr>
              <a:t>VS C – </a:t>
            </a:r>
            <a:r>
              <a:rPr lang="cs-CZ" sz="2200" smtClean="0">
                <a:latin typeface="Georgia" pitchFamily="18" charset="0"/>
              </a:rPr>
              <a:t>dívky, které se vzdělávají ve školách mimo zařízení, experimentující s NL, motivované pro odvykání.</a:t>
            </a:r>
            <a:r>
              <a:rPr lang="cs-CZ" sz="2200" b="1" smtClean="0">
                <a:latin typeface="Georgia" pitchFamily="18" charset="0"/>
              </a:rPr>
              <a:t> </a:t>
            </a:r>
            <a:r>
              <a:rPr lang="cs-CZ" sz="2200" smtClean="0">
                <a:latin typeface="Georgia" pitchFamily="18" charset="0"/>
              </a:rPr>
              <a:t>Vyžadující dohled, schopné akceptovat otevřený režim.</a:t>
            </a:r>
          </a:p>
          <a:p>
            <a:pPr eaLnBrk="1" hangingPunct="1"/>
            <a:r>
              <a:rPr lang="cs-CZ" sz="2200" b="1" smtClean="0">
                <a:latin typeface="Georgia" pitchFamily="18" charset="0"/>
              </a:rPr>
              <a:t>VS D – </a:t>
            </a:r>
            <a:r>
              <a:rPr lang="cs-CZ" sz="2200" smtClean="0">
                <a:latin typeface="Georgia" pitchFamily="18" charset="0"/>
              </a:rPr>
              <a:t>dívky experimentující s NL a drogově závislé, s problematickou motivací k odvykání vyžadující intenzivní terapeutickou práci, nezařazené do školy.</a:t>
            </a:r>
          </a:p>
          <a:p>
            <a:pPr eaLnBrk="1" hangingPunct="1"/>
            <a:r>
              <a:rPr lang="cs-CZ" sz="2200" b="1" smtClean="0">
                <a:latin typeface="Georgia" pitchFamily="18" charset="0"/>
              </a:rPr>
              <a:t>VS A – D </a:t>
            </a:r>
            <a:r>
              <a:rPr lang="cs-CZ" sz="2200" smtClean="0">
                <a:latin typeface="Georgia" pitchFamily="18" charset="0"/>
              </a:rPr>
              <a:t>používají pro hodnocení dívek bodový systém, terapie je zařazena do odpoledního bloku, pro terapii jsou využívány především zájmové činnosti organizované jednotlivými vychovateli dle jejich specializace.</a:t>
            </a:r>
          </a:p>
        </p:txBody>
      </p:sp>
      <p:sp>
        <p:nvSpPr>
          <p:cNvPr id="10243" name="Rectangle 4"/>
          <p:cNvSpPr>
            <a:spLocks noChangeArrowheads="1"/>
          </p:cNvSpPr>
          <p:nvPr/>
        </p:nvSpPr>
        <p:spPr bwMode="auto">
          <a:xfrm>
            <a:off x="2066925" y="4868863"/>
            <a:ext cx="7077075" cy="1368425"/>
          </a:xfrm>
          <a:prstGeom prst="rect">
            <a:avLst/>
          </a:prstGeom>
          <a:noFill/>
          <a:ln w="9525">
            <a:noFill/>
            <a:miter lim="800000"/>
            <a:headEnd/>
            <a:tailEnd/>
          </a:ln>
        </p:spPr>
        <p:txBody>
          <a:bodyPr/>
          <a:lstStyle/>
          <a:p>
            <a:pPr marL="990600" lvl="1" indent="-533400" algn="ctr">
              <a:spcBef>
                <a:spcPct val="20000"/>
              </a:spcBef>
              <a:buClr>
                <a:schemeClr val="accent2"/>
              </a:buClr>
              <a:buSzPct val="80000"/>
              <a:buFont typeface="Wingdings" pitchFamily="2" charset="2"/>
              <a:buNone/>
            </a:pPr>
            <a:r>
              <a:rPr lang="cs-CZ" sz="2200">
                <a:solidFill>
                  <a:srgbClr val="0000FF"/>
                </a:solidFill>
                <a:latin typeface="Georgia" pitchFamily="18" charset="0"/>
              </a:rPr>
              <a:t>        </a:t>
            </a:r>
          </a:p>
        </p:txBody>
      </p:sp>
    </p:spTree>
  </p:cSld>
  <p:clrMapOvr>
    <a:masterClrMapping/>
  </p:clrMapOvr>
  <p:transition spd="slow">
    <p:newsflash/>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68313" y="260350"/>
            <a:ext cx="8229600" cy="720725"/>
          </a:xfrm>
        </p:spPr>
        <p:txBody>
          <a:bodyPr/>
          <a:lstStyle/>
          <a:p>
            <a:pPr eaLnBrk="1" hangingPunct="1"/>
            <a:r>
              <a:rPr lang="cs-CZ" sz="4000" smtClean="0">
                <a:solidFill>
                  <a:srgbClr val="FF3300"/>
                </a:solidFill>
                <a:latin typeface="Georgia" pitchFamily="18" charset="0"/>
              </a:rPr>
              <a:t>Charakteristika přijímaných dívek</a:t>
            </a:r>
            <a:endParaRPr lang="cs-CZ" sz="4000" smtClean="0">
              <a:latin typeface="Georgia" pitchFamily="18" charset="0"/>
            </a:endParaRPr>
          </a:p>
        </p:txBody>
      </p:sp>
      <p:sp>
        <p:nvSpPr>
          <p:cNvPr id="79875" name="Rectangle 3"/>
          <p:cNvSpPr>
            <a:spLocks noGrp="1" noChangeArrowheads="1"/>
          </p:cNvSpPr>
          <p:nvPr>
            <p:ph type="body" idx="1"/>
          </p:nvPr>
        </p:nvSpPr>
        <p:spPr>
          <a:xfrm>
            <a:off x="684213" y="2060575"/>
            <a:ext cx="8229600" cy="4610100"/>
          </a:xfrm>
        </p:spPr>
        <p:txBody>
          <a:bodyPr/>
          <a:lstStyle/>
          <a:p>
            <a:pPr marL="342900" lvl="1" indent="-342900" eaLnBrk="1" hangingPunct="1">
              <a:spcBef>
                <a:spcPts val="1200"/>
              </a:spcBef>
              <a:buSzPct val="75000"/>
              <a:buFont typeface="Wingdings" pitchFamily="2" charset="2"/>
              <a:buChar char="q"/>
              <a:defRPr/>
            </a:pPr>
            <a:r>
              <a:rPr lang="cs-CZ" sz="2400" dirty="0" smtClean="0">
                <a:latin typeface="Georgia" pitchFamily="18" charset="0"/>
                <a:ea typeface="+mn-ea"/>
                <a:cs typeface="+mn-cs"/>
              </a:rPr>
              <a:t>dívky, které se opakovaně nedovoleně vzdalují ze zařízení a dopouštějí se jednání, které má znaky trestné činnosti,</a:t>
            </a:r>
          </a:p>
          <a:p>
            <a:pPr marL="342900" lvl="1" indent="-342900" eaLnBrk="1" hangingPunct="1">
              <a:spcBef>
                <a:spcPts val="1200"/>
              </a:spcBef>
              <a:buSzPct val="75000"/>
              <a:buFont typeface="Wingdings" pitchFamily="2" charset="2"/>
              <a:buChar char="q"/>
              <a:defRPr/>
            </a:pPr>
            <a:r>
              <a:rPr lang="cs-CZ" sz="2400" dirty="0" smtClean="0">
                <a:latin typeface="Georgia" pitchFamily="18" charset="0"/>
                <a:ea typeface="+mn-ea"/>
                <a:cs typeface="+mn-cs"/>
              </a:rPr>
              <a:t>Dívky problémové v kolektivu a vykazují agresivní chování vůči ostatním dětem a zaměstnancům.</a:t>
            </a:r>
          </a:p>
          <a:p>
            <a:pPr marL="342900" lvl="1" indent="-342900" eaLnBrk="1" hangingPunct="1">
              <a:spcBef>
                <a:spcPts val="1200"/>
              </a:spcBef>
              <a:buSzPct val="75000"/>
              <a:buFont typeface="Wingdings" pitchFamily="2" charset="2"/>
              <a:buChar char="q"/>
              <a:defRPr/>
            </a:pPr>
            <a:r>
              <a:rPr lang="cs-CZ" sz="2400" dirty="0" smtClean="0">
                <a:latin typeface="Georgia" pitchFamily="18" charset="0"/>
                <a:ea typeface="+mn-ea"/>
                <a:cs typeface="+mn-cs"/>
              </a:rPr>
              <a:t>dívky s drogovou závislostí,</a:t>
            </a:r>
          </a:p>
          <a:p>
            <a:pPr marL="342900" lvl="1" indent="-342900" eaLnBrk="1" hangingPunct="1">
              <a:spcBef>
                <a:spcPts val="1200"/>
              </a:spcBef>
              <a:buSzPct val="75000"/>
              <a:buFont typeface="Wingdings" pitchFamily="2" charset="2"/>
              <a:buChar char="q"/>
              <a:defRPr/>
            </a:pPr>
            <a:r>
              <a:rPr lang="cs-CZ" sz="2400" dirty="0" smtClean="0">
                <a:latin typeface="Georgia" pitchFamily="18" charset="0"/>
                <a:ea typeface="+mn-ea"/>
                <a:cs typeface="+mn-cs"/>
              </a:rPr>
              <a:t>dívky, kterým soud uložil ochrannou výchovu</a:t>
            </a:r>
          </a:p>
        </p:txBody>
      </p:sp>
      <p:sp>
        <p:nvSpPr>
          <p:cNvPr id="11268" name="Rectangle 4"/>
          <p:cNvSpPr>
            <a:spLocks noChangeArrowheads="1"/>
          </p:cNvSpPr>
          <p:nvPr/>
        </p:nvSpPr>
        <p:spPr bwMode="auto">
          <a:xfrm>
            <a:off x="2066925" y="4868863"/>
            <a:ext cx="7077075" cy="1368425"/>
          </a:xfrm>
          <a:prstGeom prst="rect">
            <a:avLst/>
          </a:prstGeom>
          <a:noFill/>
          <a:ln w="9525">
            <a:noFill/>
            <a:miter lim="800000"/>
            <a:headEnd/>
            <a:tailEnd/>
          </a:ln>
        </p:spPr>
        <p:txBody>
          <a:bodyPr/>
          <a:lstStyle/>
          <a:p>
            <a:pPr marL="990600" lvl="1" indent="-533400" algn="ctr">
              <a:spcBef>
                <a:spcPct val="20000"/>
              </a:spcBef>
              <a:buClr>
                <a:schemeClr val="accent2"/>
              </a:buClr>
              <a:buSzPct val="80000"/>
              <a:buFont typeface="Wingdings" pitchFamily="2" charset="2"/>
              <a:buNone/>
            </a:pPr>
            <a:r>
              <a:rPr lang="cs-CZ">
                <a:solidFill>
                  <a:srgbClr val="0000FF"/>
                </a:solidFill>
              </a:rPr>
              <a:t>        </a:t>
            </a:r>
          </a:p>
        </p:txBody>
      </p:sp>
      <p:sp>
        <p:nvSpPr>
          <p:cNvPr id="11269" name="Rectangle 7"/>
          <p:cNvSpPr>
            <a:spLocks noChangeArrowheads="1"/>
          </p:cNvSpPr>
          <p:nvPr/>
        </p:nvSpPr>
        <p:spPr bwMode="auto">
          <a:xfrm>
            <a:off x="684213" y="1073150"/>
            <a:ext cx="7848600" cy="954088"/>
          </a:xfrm>
          <a:prstGeom prst="rect">
            <a:avLst/>
          </a:prstGeom>
          <a:noFill/>
          <a:ln w="9525">
            <a:noFill/>
            <a:miter lim="800000"/>
            <a:headEnd/>
            <a:tailEnd/>
          </a:ln>
        </p:spPr>
        <p:txBody>
          <a:bodyPr>
            <a:spAutoFit/>
          </a:bodyPr>
          <a:lstStyle/>
          <a:p>
            <a:pPr>
              <a:buFont typeface="Wingdings" pitchFamily="2" charset="2"/>
              <a:buChar char="Ø"/>
            </a:pPr>
            <a:r>
              <a:rPr lang="cs-CZ" sz="2800" b="1">
                <a:latin typeface="Georgia" pitchFamily="18" charset="0"/>
              </a:rPr>
              <a:t>Oddělení pro dívky vyžadující soustavnou intenzívní individuální péči</a:t>
            </a:r>
          </a:p>
        </p:txBody>
      </p:sp>
    </p:spTree>
  </p:cSld>
  <p:clrMapOvr>
    <a:masterClrMapping/>
  </p:clrMapOvr>
  <p:transition spd="slow">
    <p:newsflash/>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5" name="Rectangle 3"/>
          <p:cNvSpPr>
            <a:spLocks noGrp="1" noChangeArrowheads="1"/>
          </p:cNvSpPr>
          <p:nvPr>
            <p:ph type="body" idx="1"/>
          </p:nvPr>
        </p:nvSpPr>
        <p:spPr>
          <a:xfrm>
            <a:off x="539750" y="692150"/>
            <a:ext cx="8229600" cy="5040313"/>
          </a:xfrm>
        </p:spPr>
        <p:txBody>
          <a:bodyPr/>
          <a:lstStyle/>
          <a:p>
            <a:pPr eaLnBrk="1" hangingPunct="1">
              <a:defRPr/>
            </a:pPr>
            <a:r>
              <a:rPr lang="cs-CZ" sz="2800" b="1" dirty="0" smtClean="0">
                <a:latin typeface="Georgia" pitchFamily="18" charset="0"/>
              </a:rPr>
              <a:t>VS E (EPCHO) </a:t>
            </a:r>
            <a:r>
              <a:rPr lang="cs-CZ" sz="2800" dirty="0" smtClean="0">
                <a:latin typeface="Georgia" pitchFamily="18" charset="0"/>
              </a:rPr>
              <a:t>– dívky vyžadující uzavřený režim - s agresivními projevy, závislé na NL s rizikem útěku s projevy agrese. Po stabilizaci dívky postupují na VS F.</a:t>
            </a:r>
          </a:p>
          <a:p>
            <a:pPr eaLnBrk="1" hangingPunct="1">
              <a:defRPr/>
            </a:pPr>
            <a:r>
              <a:rPr lang="cs-CZ" sz="2800" b="1" dirty="0" smtClean="0">
                <a:latin typeface="Georgia" pitchFamily="18" charset="0"/>
              </a:rPr>
              <a:t>VS F </a:t>
            </a:r>
            <a:r>
              <a:rPr lang="cs-CZ" sz="2800" dirty="0" smtClean="0">
                <a:latin typeface="Georgia" pitchFamily="18" charset="0"/>
              </a:rPr>
              <a:t>– dívky vyžadující </a:t>
            </a:r>
            <a:r>
              <a:rPr lang="cs-CZ" sz="2800" dirty="0" err="1" smtClean="0">
                <a:latin typeface="Georgia" pitchFamily="18" charset="0"/>
              </a:rPr>
              <a:t>polouzavřený</a:t>
            </a:r>
            <a:r>
              <a:rPr lang="cs-CZ" sz="2800" dirty="0" smtClean="0">
                <a:latin typeface="Georgia" pitchFamily="18" charset="0"/>
              </a:rPr>
              <a:t> režim, </a:t>
            </a:r>
            <a:r>
              <a:rPr lang="cs-CZ" sz="2800" dirty="0" err="1" smtClean="0">
                <a:latin typeface="Georgia" pitchFamily="18" charset="0"/>
              </a:rPr>
              <a:t>maladjustativní</a:t>
            </a:r>
            <a:r>
              <a:rPr lang="cs-CZ" sz="2800" dirty="0" smtClean="0">
                <a:latin typeface="Georgia" pitchFamily="18" charset="0"/>
              </a:rPr>
              <a:t>, bez projevů agrese.</a:t>
            </a:r>
          </a:p>
          <a:p>
            <a:pPr eaLnBrk="1" hangingPunct="1">
              <a:defRPr/>
            </a:pPr>
            <a:endParaRPr lang="cs-CZ" sz="2800" dirty="0" smtClean="0">
              <a:latin typeface="Georgia" pitchFamily="18" charset="0"/>
            </a:endParaRPr>
          </a:p>
          <a:p>
            <a:pPr indent="0" eaLnBrk="1" hangingPunct="1">
              <a:buFont typeface="Wingdings" pitchFamily="2" charset="2"/>
              <a:buNone/>
              <a:defRPr/>
            </a:pPr>
            <a:r>
              <a:rPr lang="cs-CZ" sz="2800" b="1" dirty="0" smtClean="0">
                <a:latin typeface="Georgia" pitchFamily="18" charset="0"/>
              </a:rPr>
              <a:t>V tomto oddělení je používán kreditní systém upřesňující prostupnost jednotlivých fází programu rozvoje osobností dětí</a:t>
            </a:r>
            <a:endParaRPr lang="cs-CZ" sz="2800" dirty="0" smtClean="0">
              <a:latin typeface="Georgia" pitchFamily="18" charset="0"/>
            </a:endParaRPr>
          </a:p>
          <a:p>
            <a:pPr eaLnBrk="1" hangingPunct="1">
              <a:buFont typeface="Wingdings" pitchFamily="2" charset="2"/>
              <a:buNone/>
              <a:defRPr/>
            </a:pPr>
            <a:r>
              <a:rPr lang="cs-CZ" sz="2800" dirty="0" smtClean="0">
                <a:latin typeface="Georgia" pitchFamily="18" charset="0"/>
              </a:rPr>
              <a:t> </a:t>
            </a:r>
          </a:p>
        </p:txBody>
      </p:sp>
      <p:sp>
        <p:nvSpPr>
          <p:cNvPr id="12291" name="Rectangle 4"/>
          <p:cNvSpPr>
            <a:spLocks noChangeArrowheads="1"/>
          </p:cNvSpPr>
          <p:nvPr/>
        </p:nvSpPr>
        <p:spPr bwMode="auto">
          <a:xfrm>
            <a:off x="2066925" y="4868863"/>
            <a:ext cx="7077075" cy="1368425"/>
          </a:xfrm>
          <a:prstGeom prst="rect">
            <a:avLst/>
          </a:prstGeom>
          <a:noFill/>
          <a:ln w="9525">
            <a:noFill/>
            <a:miter lim="800000"/>
            <a:headEnd/>
            <a:tailEnd/>
          </a:ln>
        </p:spPr>
        <p:txBody>
          <a:bodyPr/>
          <a:lstStyle/>
          <a:p>
            <a:pPr marL="990600" lvl="1" indent="-533400" algn="ctr">
              <a:spcBef>
                <a:spcPct val="20000"/>
              </a:spcBef>
              <a:buClr>
                <a:schemeClr val="accent2"/>
              </a:buClr>
              <a:buSzPct val="80000"/>
              <a:buFont typeface="Wingdings" pitchFamily="2" charset="2"/>
              <a:buNone/>
            </a:pPr>
            <a:r>
              <a:rPr lang="cs-CZ">
                <a:solidFill>
                  <a:srgbClr val="0000FF"/>
                </a:solidFill>
              </a:rPr>
              <a:t>        </a:t>
            </a:r>
          </a:p>
        </p:txBody>
      </p:sp>
    </p:spTree>
  </p:cSld>
  <p:clrMapOvr>
    <a:masterClrMapping/>
  </p:clrMapOvr>
  <p:transition spd="slow">
    <p:newsflash/>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Grp="1" noChangeArrowheads="1"/>
          </p:cNvSpPr>
          <p:nvPr>
            <p:ph type="body" idx="1"/>
          </p:nvPr>
        </p:nvSpPr>
        <p:spPr>
          <a:xfrm>
            <a:off x="539750" y="692150"/>
            <a:ext cx="8229600" cy="5761038"/>
          </a:xfrm>
        </p:spPr>
        <p:txBody>
          <a:bodyPr/>
          <a:lstStyle/>
          <a:p>
            <a:pPr eaLnBrk="1" hangingPunct="1"/>
            <a:r>
              <a:rPr lang="cs-CZ" sz="2600" smtClean="0">
                <a:latin typeface="Georgia" pitchFamily="18" charset="0"/>
              </a:rPr>
              <a:t>Při příchodu na sk. E je dítě v 1. fázi programu rozvoje osobnosti. Po získání 154 kreditů ve školním roce (14 kalendářních dnů) nebo 134 kreditů během prázdninového režimu (14 kalendářních dnů) má možnost přejít na sk. F.</a:t>
            </a:r>
          </a:p>
          <a:p>
            <a:pPr eaLnBrk="1" hangingPunct="1"/>
            <a:r>
              <a:rPr lang="cs-CZ" sz="2600" smtClean="0">
                <a:latin typeface="Georgia" pitchFamily="18" charset="0"/>
              </a:rPr>
              <a:t>Ve 2. fázi programu (na sk. F) může využívat atraktivní činnosti oddělení (PC, společné vycházky, samostatné vycházky) a dále pokračuje ve sbírání kreditů pro přechod do 3. fáze.</a:t>
            </a:r>
          </a:p>
          <a:p>
            <a:pPr eaLnBrk="1" hangingPunct="1"/>
            <a:r>
              <a:rPr lang="cs-CZ" sz="2600" smtClean="0">
                <a:latin typeface="Georgia" pitchFamily="18" charset="0"/>
              </a:rPr>
              <a:t>Pro přechod do 3. fáze programu (přechod na I. internát – sk. A - D) a podání návrhu na odchod z oddělení je nutno získat dalších 154 nebo 134 kreditů (tak jako v 1. fázi).</a:t>
            </a:r>
          </a:p>
          <a:p>
            <a:pPr eaLnBrk="1" hangingPunct="1"/>
            <a:endParaRPr lang="cs-CZ" sz="2600" smtClean="0">
              <a:latin typeface="Georgia" pitchFamily="18" charset="0"/>
            </a:endParaRPr>
          </a:p>
        </p:txBody>
      </p:sp>
      <p:sp>
        <p:nvSpPr>
          <p:cNvPr id="13315" name="Rectangle 4"/>
          <p:cNvSpPr>
            <a:spLocks noChangeArrowheads="1"/>
          </p:cNvSpPr>
          <p:nvPr/>
        </p:nvSpPr>
        <p:spPr bwMode="auto">
          <a:xfrm>
            <a:off x="2066925" y="4868863"/>
            <a:ext cx="7077075" cy="1368425"/>
          </a:xfrm>
          <a:prstGeom prst="rect">
            <a:avLst/>
          </a:prstGeom>
          <a:noFill/>
          <a:ln w="9525">
            <a:noFill/>
            <a:miter lim="800000"/>
            <a:headEnd/>
            <a:tailEnd/>
          </a:ln>
        </p:spPr>
        <p:txBody>
          <a:bodyPr/>
          <a:lstStyle/>
          <a:p>
            <a:pPr marL="990600" lvl="1" indent="-533400" algn="ctr">
              <a:spcBef>
                <a:spcPct val="20000"/>
              </a:spcBef>
              <a:buClr>
                <a:schemeClr val="accent2"/>
              </a:buClr>
              <a:buSzPct val="80000"/>
              <a:buFont typeface="Wingdings" pitchFamily="2" charset="2"/>
              <a:buNone/>
            </a:pPr>
            <a:r>
              <a:rPr lang="cs-CZ">
                <a:solidFill>
                  <a:srgbClr val="0000FF"/>
                </a:solidFill>
              </a:rPr>
              <a:t>        </a:t>
            </a:r>
          </a:p>
        </p:txBody>
      </p:sp>
    </p:spTree>
  </p:cSld>
  <p:clrMapOvr>
    <a:masterClrMapping/>
  </p:clrMapOvr>
  <p:transition spd="slow">
    <p:newsflash/>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0000"/>
            </a:gs>
            <a:gs pos="39999">
              <a:srgbClr val="0A128C"/>
            </a:gs>
            <a:gs pos="70000">
              <a:srgbClr val="181CC7"/>
            </a:gs>
            <a:gs pos="88000">
              <a:srgbClr val="7005D4"/>
            </a:gs>
            <a:gs pos="100000">
              <a:srgbClr val="8C3D91"/>
            </a:gs>
          </a:gsLst>
          <a:lin ang="5400000"/>
        </a:gradFill>
        <a:effectLst/>
      </p:bgPr>
    </p:bg>
    <p:spTree>
      <p:nvGrpSpPr>
        <p:cNvPr id="1" name=""/>
        <p:cNvGrpSpPr/>
        <p:nvPr/>
      </p:nvGrpSpPr>
      <p:grpSpPr>
        <a:xfrm>
          <a:off x="0" y="0"/>
          <a:ext cx="0" cy="0"/>
          <a:chOff x="0" y="0"/>
          <a:chExt cx="0" cy="0"/>
        </a:xfrm>
      </p:grpSpPr>
      <p:sp>
        <p:nvSpPr>
          <p:cNvPr id="14338" name="Zástupný symbol pro obsah 2"/>
          <p:cNvSpPr>
            <a:spLocks noGrp="1"/>
          </p:cNvSpPr>
          <p:nvPr>
            <p:ph idx="1"/>
          </p:nvPr>
        </p:nvSpPr>
        <p:spPr>
          <a:xfrm>
            <a:off x="457200" y="476250"/>
            <a:ext cx="8229600" cy="5616575"/>
          </a:xfrm>
        </p:spPr>
        <p:txBody>
          <a:bodyPr/>
          <a:lstStyle/>
          <a:p>
            <a:pPr eaLnBrk="1" hangingPunct="1"/>
            <a:r>
              <a:rPr lang="cs-CZ" sz="2600" smtClean="0">
                <a:solidFill>
                  <a:srgbClr val="FFFF00"/>
                </a:solidFill>
                <a:latin typeface="Georgia" pitchFamily="18" charset="0"/>
              </a:rPr>
              <a:t>K 20.listopadu 2012 evidováno v ústavu 50 dívek, z toho 33 dívek v různém stupni užíváním návykových látek, 6 dívek problémových uživatelů</a:t>
            </a:r>
          </a:p>
          <a:p>
            <a:pPr eaLnBrk="1" hangingPunct="1"/>
            <a:r>
              <a:rPr lang="cs-CZ" sz="2600" b="1" smtClean="0">
                <a:solidFill>
                  <a:srgbClr val="FFFF00"/>
                </a:solidFill>
                <a:latin typeface="Georgia" pitchFamily="18" charset="0"/>
              </a:rPr>
              <a:t>Selhaná předchozí léčba – 7 dívek</a:t>
            </a:r>
          </a:p>
          <a:p>
            <a:pPr eaLnBrk="1" hangingPunct="1"/>
            <a:r>
              <a:rPr lang="cs-CZ" sz="2600" b="1" smtClean="0">
                <a:solidFill>
                  <a:srgbClr val="FFFF00"/>
                </a:solidFill>
                <a:latin typeface="Georgia" pitchFamily="18" charset="0"/>
              </a:rPr>
              <a:t>Alkohol – 6</a:t>
            </a:r>
          </a:p>
          <a:p>
            <a:pPr eaLnBrk="1" hangingPunct="1"/>
            <a:r>
              <a:rPr lang="cs-CZ" sz="2600" b="1" smtClean="0">
                <a:solidFill>
                  <a:srgbClr val="FFFF00"/>
                </a:solidFill>
                <a:latin typeface="Georgia" pitchFamily="18" charset="0"/>
              </a:rPr>
              <a:t>Pervitin – 4</a:t>
            </a:r>
          </a:p>
          <a:p>
            <a:pPr eaLnBrk="1" hangingPunct="1"/>
            <a:r>
              <a:rPr lang="cs-CZ" sz="2600" b="1" smtClean="0">
                <a:solidFill>
                  <a:srgbClr val="FFFF00"/>
                </a:solidFill>
                <a:latin typeface="Georgia" pitchFamily="18" charset="0"/>
              </a:rPr>
              <a:t>THC – 2</a:t>
            </a:r>
          </a:p>
          <a:p>
            <a:pPr eaLnBrk="1" hangingPunct="1"/>
            <a:r>
              <a:rPr lang="cs-CZ" sz="2600" b="1" smtClean="0">
                <a:solidFill>
                  <a:srgbClr val="FFFF00"/>
                </a:solidFill>
                <a:latin typeface="Georgia" pitchFamily="18" charset="0"/>
              </a:rPr>
              <a:t>Kokain – 1</a:t>
            </a:r>
          </a:p>
          <a:p>
            <a:pPr eaLnBrk="1" hangingPunct="1"/>
            <a:r>
              <a:rPr lang="cs-CZ" sz="2600" b="1" smtClean="0">
                <a:solidFill>
                  <a:srgbClr val="FFFF00"/>
                </a:solidFill>
                <a:latin typeface="Georgia" pitchFamily="18" charset="0"/>
              </a:rPr>
              <a:t>Heroin – 1</a:t>
            </a:r>
          </a:p>
          <a:p>
            <a:pPr eaLnBrk="1" hangingPunct="1"/>
            <a:r>
              <a:rPr lang="cs-CZ" sz="2600" b="1" smtClean="0">
                <a:solidFill>
                  <a:srgbClr val="FFFF00"/>
                </a:solidFill>
                <a:latin typeface="Georgia" pitchFamily="18" charset="0"/>
              </a:rPr>
              <a:t>Pervitin + THC – 10</a:t>
            </a:r>
          </a:p>
          <a:p>
            <a:pPr eaLnBrk="1" hangingPunct="1"/>
            <a:r>
              <a:rPr lang="cs-CZ" sz="2600" b="1" smtClean="0">
                <a:solidFill>
                  <a:srgbClr val="FFFF00"/>
                </a:solidFill>
                <a:latin typeface="Georgia" pitchFamily="18" charset="0"/>
              </a:rPr>
              <a:t>Alkohol + „tvrdé drogy“ – 10</a:t>
            </a:r>
          </a:p>
          <a:p>
            <a:pPr eaLnBrk="1" hangingPunct="1"/>
            <a:r>
              <a:rPr lang="cs-CZ" sz="2600" b="1" smtClean="0">
                <a:solidFill>
                  <a:srgbClr val="FFFF00"/>
                </a:solidFill>
                <a:latin typeface="Georgia" pitchFamily="18" charset="0"/>
              </a:rPr>
              <a:t>Drogy bez rozlišení - 5</a:t>
            </a:r>
          </a:p>
          <a:p>
            <a:pPr eaLnBrk="1" hangingPunct="1"/>
            <a:endParaRPr lang="cs-CZ" sz="2600" smtClean="0">
              <a:solidFill>
                <a:srgbClr val="FFFF00"/>
              </a:solidFill>
            </a:endParaRPr>
          </a:p>
        </p:txBody>
      </p:sp>
    </p:spTree>
  </p:cSld>
  <p:clrMapOvr>
    <a:masterClrMapping/>
  </p:clrMapOvr>
  <p:transition spd="slow">
    <p:diamon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cs-CZ" sz="4000" smtClean="0">
                <a:solidFill>
                  <a:srgbClr val="FF3300"/>
                </a:solidFill>
                <a:latin typeface="Georgia" pitchFamily="18" charset="0"/>
              </a:rPr>
              <a:t>Vzdělávací činnost</a:t>
            </a:r>
          </a:p>
        </p:txBody>
      </p:sp>
      <p:sp>
        <p:nvSpPr>
          <p:cNvPr id="15363" name="Text Box 3"/>
          <p:cNvSpPr txBox="1">
            <a:spLocks noChangeArrowheads="1"/>
          </p:cNvSpPr>
          <p:nvPr/>
        </p:nvSpPr>
        <p:spPr bwMode="auto">
          <a:xfrm>
            <a:off x="539750" y="1484313"/>
            <a:ext cx="7920038" cy="2057400"/>
          </a:xfrm>
          <a:prstGeom prst="rect">
            <a:avLst/>
          </a:prstGeom>
          <a:noFill/>
          <a:ln w="9525">
            <a:noFill/>
            <a:miter lim="800000"/>
            <a:headEnd/>
            <a:tailEnd/>
          </a:ln>
        </p:spPr>
        <p:txBody>
          <a:bodyPr>
            <a:spAutoFit/>
          </a:bodyPr>
          <a:lstStyle/>
          <a:p>
            <a:pPr>
              <a:spcBef>
                <a:spcPct val="20000"/>
              </a:spcBef>
              <a:buClr>
                <a:schemeClr val="accent2"/>
              </a:buClr>
              <a:buSzPct val="80000"/>
              <a:buFont typeface="Wingdings" pitchFamily="2" charset="2"/>
              <a:buChar char="¨"/>
            </a:pPr>
            <a:endParaRPr lang="cs-CZ" sz="2800"/>
          </a:p>
          <a:p>
            <a:pPr>
              <a:spcBef>
                <a:spcPct val="20000"/>
              </a:spcBef>
              <a:buClr>
                <a:schemeClr val="accent2"/>
              </a:buClr>
              <a:buSzPct val="80000"/>
              <a:buFont typeface="Wingdings" pitchFamily="2" charset="2"/>
              <a:buNone/>
            </a:pPr>
            <a:endParaRPr lang="cs-CZ" sz="2800"/>
          </a:p>
          <a:p>
            <a:pPr>
              <a:spcBef>
                <a:spcPct val="20000"/>
              </a:spcBef>
              <a:buClr>
                <a:schemeClr val="accent2"/>
              </a:buClr>
              <a:buSzPct val="80000"/>
              <a:buFont typeface="Wingdings" pitchFamily="2" charset="2"/>
              <a:buNone/>
            </a:pPr>
            <a:endParaRPr lang="cs-CZ" sz="2800"/>
          </a:p>
          <a:p>
            <a:pPr>
              <a:spcBef>
                <a:spcPct val="20000"/>
              </a:spcBef>
              <a:buClr>
                <a:schemeClr val="accent2"/>
              </a:buClr>
              <a:buSzPct val="80000"/>
              <a:buFont typeface="Wingdings" pitchFamily="2" charset="2"/>
              <a:buNone/>
            </a:pPr>
            <a:endParaRPr lang="cs-CZ" sz="2800" b="1"/>
          </a:p>
        </p:txBody>
      </p:sp>
      <p:sp>
        <p:nvSpPr>
          <p:cNvPr id="15364" name="Rectangle 4"/>
          <p:cNvSpPr>
            <a:spLocks noGrp="1" noChangeArrowheads="1"/>
          </p:cNvSpPr>
          <p:nvPr>
            <p:ph type="body" idx="1"/>
          </p:nvPr>
        </p:nvSpPr>
        <p:spPr>
          <a:xfrm>
            <a:off x="468313" y="1916113"/>
            <a:ext cx="8229600" cy="3746500"/>
          </a:xfrm>
          <a:noFill/>
        </p:spPr>
        <p:txBody>
          <a:bodyPr/>
          <a:lstStyle/>
          <a:p>
            <a:pPr marL="990600" lvl="1" indent="-533400" eaLnBrk="1" hangingPunct="1">
              <a:buFont typeface="Wingdings" pitchFamily="2" charset="2"/>
              <a:buChar char="q"/>
            </a:pPr>
            <a:r>
              <a:rPr lang="cs-CZ" sz="2400" smtClean="0">
                <a:latin typeface="Georgia" pitchFamily="18" charset="0"/>
              </a:rPr>
              <a:t>dívky jsou zařazeny do školy při zařízení</a:t>
            </a:r>
          </a:p>
          <a:p>
            <a:pPr marL="990600" lvl="1" indent="-533400" eaLnBrk="1" hangingPunct="1">
              <a:buFont typeface="Wingdings" pitchFamily="2" charset="2"/>
              <a:buChar char="q"/>
            </a:pPr>
            <a:r>
              <a:rPr lang="cs-CZ" sz="2400" smtClean="0">
                <a:latin typeface="Georgia" pitchFamily="18" charset="0"/>
              </a:rPr>
              <a:t>dívky docházejí do škol v regionu</a:t>
            </a:r>
          </a:p>
          <a:p>
            <a:pPr marL="990600" lvl="1" indent="-533400" eaLnBrk="1" hangingPunct="1">
              <a:buFont typeface="Wingdings" pitchFamily="2" charset="2"/>
              <a:buChar char="q"/>
            </a:pPr>
            <a:r>
              <a:rPr lang="cs-CZ" sz="2400" smtClean="0">
                <a:latin typeface="Georgia" pitchFamily="18" charset="0"/>
              </a:rPr>
              <a:t>dívky jsou vzdělávány dle individuálních plánů ve třídě</a:t>
            </a:r>
          </a:p>
          <a:p>
            <a:pPr marL="990600" lvl="1" indent="-533400" eaLnBrk="1" hangingPunct="1">
              <a:buFont typeface="Wingdings" pitchFamily="2" charset="2"/>
              <a:buChar char="q"/>
            </a:pPr>
            <a:r>
              <a:rPr lang="cs-CZ" sz="2400" smtClean="0">
                <a:latin typeface="Georgia" pitchFamily="18" charset="0"/>
              </a:rPr>
              <a:t>pro nezařazené dívky je organizována ve dvou třídách výuka v kurzu ke zvýšení konkurenceschopnosti na trhu práce dle upraveného ŠVP </a:t>
            </a:r>
          </a:p>
          <a:p>
            <a:pPr marL="990600" lvl="1" indent="-533400" eaLnBrk="1" hangingPunct="1"/>
            <a:endParaRPr lang="cs-CZ" sz="2400" smtClean="0">
              <a:latin typeface="Georgia" pitchFamily="18" charset="0"/>
            </a:endParaRPr>
          </a:p>
        </p:txBody>
      </p:sp>
    </p:spTree>
  </p:cSld>
  <p:clrMapOvr>
    <a:masterClrMapping/>
  </p:clrMapOvr>
  <p:transition spd="slow">
    <p:newsflash/>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57200" y="457200"/>
            <a:ext cx="8229600" cy="668338"/>
          </a:xfrm>
        </p:spPr>
        <p:txBody>
          <a:bodyPr/>
          <a:lstStyle/>
          <a:p>
            <a:pPr eaLnBrk="1" hangingPunct="1"/>
            <a:r>
              <a:rPr lang="cs-CZ" sz="4000" smtClean="0">
                <a:solidFill>
                  <a:srgbClr val="FF3300"/>
                </a:solidFill>
                <a:latin typeface="Georgia" pitchFamily="18" charset="0"/>
              </a:rPr>
              <a:t>Výchovná činnost</a:t>
            </a:r>
          </a:p>
        </p:txBody>
      </p:sp>
      <p:sp>
        <p:nvSpPr>
          <p:cNvPr id="16387" name="Text Box 4"/>
          <p:cNvSpPr txBox="1">
            <a:spLocks noChangeArrowheads="1"/>
          </p:cNvSpPr>
          <p:nvPr/>
        </p:nvSpPr>
        <p:spPr bwMode="auto">
          <a:xfrm>
            <a:off x="539750" y="1484313"/>
            <a:ext cx="7920038" cy="4832350"/>
          </a:xfrm>
          <a:prstGeom prst="rect">
            <a:avLst/>
          </a:prstGeom>
          <a:noFill/>
          <a:ln w="9525">
            <a:noFill/>
            <a:miter lim="800000"/>
            <a:headEnd/>
            <a:tailEnd/>
          </a:ln>
        </p:spPr>
        <p:txBody>
          <a:bodyPr>
            <a:spAutoFit/>
          </a:bodyPr>
          <a:lstStyle/>
          <a:p>
            <a:pPr>
              <a:lnSpc>
                <a:spcPct val="120000"/>
              </a:lnSpc>
              <a:spcBef>
                <a:spcPct val="20000"/>
              </a:spcBef>
              <a:buClr>
                <a:schemeClr val="bg2"/>
              </a:buClr>
              <a:buSzPct val="75000"/>
              <a:buFont typeface="Wingdings" pitchFamily="2" charset="2"/>
              <a:buNone/>
            </a:pPr>
            <a:r>
              <a:rPr lang="cs-CZ" sz="2400">
                <a:latin typeface="Georgia" pitchFamily="18" charset="0"/>
              </a:rPr>
              <a:t>Základním principem výchovné práce v zařízení je individuální práce s dívkou realizovaná v rámci skupiny skupinovým vychovatelem, dále psychologem, etopedem, případně externími odborníky. Individuální práce se řídí ind. plánem převýchovy – programem rozvoje osobnosti. Maximální důraz při výchově je kladen na otevřenost zařízení vůči okolí.  </a:t>
            </a:r>
          </a:p>
          <a:p>
            <a:pPr>
              <a:lnSpc>
                <a:spcPct val="120000"/>
              </a:lnSpc>
              <a:spcBef>
                <a:spcPct val="20000"/>
              </a:spcBef>
              <a:buClr>
                <a:schemeClr val="bg2"/>
              </a:buClr>
              <a:buSzPct val="75000"/>
              <a:buFont typeface="Wingdings" pitchFamily="2" charset="2"/>
              <a:buNone/>
            </a:pPr>
            <a:endParaRPr lang="cs-CZ" sz="2400"/>
          </a:p>
          <a:p>
            <a:pPr algn="ctr">
              <a:lnSpc>
                <a:spcPct val="120000"/>
              </a:lnSpc>
              <a:spcBef>
                <a:spcPct val="20000"/>
              </a:spcBef>
              <a:buClr>
                <a:schemeClr val="bg2"/>
              </a:buClr>
              <a:buSzPct val="75000"/>
              <a:buFont typeface="Wingdings" pitchFamily="2" charset="2"/>
              <a:buNone/>
            </a:pPr>
            <a:r>
              <a:rPr lang="cs-CZ" sz="2800">
                <a:solidFill>
                  <a:srgbClr val="0000FF"/>
                </a:solidFill>
                <a:latin typeface="Georgia" pitchFamily="18" charset="0"/>
              </a:rPr>
              <a:t>Individuální plán má 3 fáze:</a:t>
            </a:r>
            <a:endParaRPr lang="cs-CZ" sz="2800" b="1">
              <a:solidFill>
                <a:srgbClr val="0000FF"/>
              </a:solidFill>
              <a:latin typeface="Georgia" pitchFamily="18" charset="0"/>
            </a:endParaRPr>
          </a:p>
          <a:p>
            <a:pPr algn="ctr">
              <a:lnSpc>
                <a:spcPct val="120000"/>
              </a:lnSpc>
            </a:pPr>
            <a:endParaRPr lang="cs-CZ" sz="2800"/>
          </a:p>
        </p:txBody>
      </p:sp>
    </p:spTree>
  </p:cSld>
  <p:clrMapOvr>
    <a:masterClrMapping/>
  </p:clrMapOvr>
  <p:transition spd="slow">
    <p:newsflash/>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algn="ctr" eaLnBrk="1" hangingPunct="1"/>
            <a:r>
              <a:rPr lang="cs-CZ" sz="4000" b="1" smtClean="0">
                <a:latin typeface="Georgia" pitchFamily="18" charset="0"/>
              </a:rPr>
              <a:t>1. fáze adaptační</a:t>
            </a:r>
          </a:p>
        </p:txBody>
      </p:sp>
      <p:sp>
        <p:nvSpPr>
          <p:cNvPr id="17411" name="Rectangle 3"/>
          <p:cNvSpPr>
            <a:spLocks noGrp="1" noChangeArrowheads="1"/>
          </p:cNvSpPr>
          <p:nvPr>
            <p:ph type="body" idx="1"/>
          </p:nvPr>
        </p:nvSpPr>
        <p:spPr/>
        <p:txBody>
          <a:bodyPr/>
          <a:lstStyle/>
          <a:p>
            <a:pPr eaLnBrk="1" hangingPunct="1">
              <a:lnSpc>
                <a:spcPct val="130000"/>
              </a:lnSpc>
            </a:pPr>
            <a:r>
              <a:rPr lang="cs-CZ" sz="2400" smtClean="0">
                <a:latin typeface="Georgia" pitchFamily="18" charset="0"/>
              </a:rPr>
              <a:t>orientace a adaptace dívky v novém prostředí. Prvním krokem je diagnostický nebo vstupní rozhovor zaměřený na informace o pobytu, na emoce, zvládání maladaptačních projevů a na tvorbu krátkodobého kontraktu. Poté následuje specifický adaptační program, limitovaný časově i normativně. Tato fáze je zaměřena na otevřenou komunikaci a hledání. </a:t>
            </a:r>
          </a:p>
        </p:txBody>
      </p:sp>
    </p:spTree>
  </p:cSld>
  <p:clrMapOvr>
    <a:masterClrMapping/>
  </p:clrMapOvr>
  <p:transition spd="slow">
    <p:newsflash/>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457200"/>
            <a:ext cx="8229600" cy="1676400"/>
          </a:xfrm>
        </p:spPr>
        <p:txBody>
          <a:bodyPr/>
          <a:lstStyle/>
          <a:p>
            <a:pPr algn="ctr" eaLnBrk="1" hangingPunct="1"/>
            <a:r>
              <a:rPr lang="cs-CZ" sz="4000" b="1" smtClean="0">
                <a:latin typeface="Georgia" pitchFamily="18" charset="0"/>
              </a:rPr>
              <a:t>2. fáze vytváření individuálního programu rozvoje osobnosti</a:t>
            </a:r>
            <a:r>
              <a:rPr lang="cs-CZ" sz="4000" smtClean="0">
                <a:latin typeface="Georgia" pitchFamily="18" charset="0"/>
              </a:rPr>
              <a:t> </a:t>
            </a:r>
          </a:p>
        </p:txBody>
      </p:sp>
      <p:sp>
        <p:nvSpPr>
          <p:cNvPr id="18435" name="Rectangle 3"/>
          <p:cNvSpPr>
            <a:spLocks noGrp="1" noChangeArrowheads="1"/>
          </p:cNvSpPr>
          <p:nvPr>
            <p:ph type="body" idx="1"/>
          </p:nvPr>
        </p:nvSpPr>
        <p:spPr>
          <a:xfrm>
            <a:off x="457200" y="2349500"/>
            <a:ext cx="8229600" cy="3517900"/>
          </a:xfrm>
        </p:spPr>
        <p:txBody>
          <a:bodyPr/>
          <a:lstStyle/>
          <a:p>
            <a:pPr eaLnBrk="1" hangingPunct="1">
              <a:lnSpc>
                <a:spcPct val="130000"/>
              </a:lnSpc>
            </a:pPr>
            <a:r>
              <a:rPr lang="cs-CZ" sz="2400" smtClean="0">
                <a:latin typeface="Georgia" pitchFamily="18" charset="0"/>
              </a:rPr>
              <a:t>stanovení cílů, strategie, intervence, diagnostické hypotézy. Tento program je specificky zaměřen na individuální potřeby dívky. Počítá se s vývojem postojů dívky jak vůči instituci, tak i vůči skupině dívek. V této fázi se jedná o vnější přijetí a následné potvrzení rozhodnutí dívky což se projeví v jejím vlastním konání. </a:t>
            </a:r>
            <a:endParaRPr lang="cs-CZ" sz="2400" b="1" smtClean="0">
              <a:latin typeface="Georgia" pitchFamily="18" charset="0"/>
            </a:endParaRPr>
          </a:p>
          <a:p>
            <a:pPr eaLnBrk="1" hangingPunct="1"/>
            <a:endParaRPr lang="cs-CZ" sz="2400" smtClean="0">
              <a:latin typeface="Georgia" pitchFamily="18" charset="0"/>
            </a:endParaRPr>
          </a:p>
        </p:txBody>
      </p:sp>
    </p:spTree>
  </p:cSld>
  <p:clrMapOvr>
    <a:masterClrMapping/>
  </p:clrMapOvr>
  <p:transition spd="slow">
    <p:newsflash/>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algn="ctr" eaLnBrk="1" hangingPunct="1"/>
            <a:r>
              <a:rPr lang="cs-CZ" sz="4000" b="1" smtClean="0">
                <a:latin typeface="Georgia" pitchFamily="18" charset="0"/>
              </a:rPr>
              <a:t>3.  fáze výstupní</a:t>
            </a:r>
          </a:p>
        </p:txBody>
      </p:sp>
      <p:sp>
        <p:nvSpPr>
          <p:cNvPr id="19459" name="Rectangle 3"/>
          <p:cNvSpPr>
            <a:spLocks noGrp="1" noChangeArrowheads="1"/>
          </p:cNvSpPr>
          <p:nvPr>
            <p:ph type="body" idx="1"/>
          </p:nvPr>
        </p:nvSpPr>
        <p:spPr>
          <a:xfrm>
            <a:off x="457200" y="2492375"/>
            <a:ext cx="8229600" cy="3375025"/>
          </a:xfrm>
        </p:spPr>
        <p:txBody>
          <a:bodyPr/>
          <a:lstStyle/>
          <a:p>
            <a:pPr eaLnBrk="1" hangingPunct="1">
              <a:lnSpc>
                <a:spcPct val="130000"/>
              </a:lnSpc>
            </a:pPr>
            <a:r>
              <a:rPr lang="cs-CZ" sz="2400" smtClean="0">
                <a:latin typeface="Georgia" pitchFamily="18" charset="0"/>
              </a:rPr>
              <a:t>příprava na návrat do běžného života. V této fázi jde o zvnitřnění norem a podporu nezávislosti dívky. Konečným cílem je sociální rehabilitace. A zapojení do běžného života.</a:t>
            </a:r>
          </a:p>
          <a:p>
            <a:pPr eaLnBrk="1" hangingPunct="1"/>
            <a:endParaRPr lang="cs-CZ" sz="2800" smtClean="0">
              <a:latin typeface="Georgia" pitchFamily="18" charset="0"/>
            </a:endParaRPr>
          </a:p>
        </p:txBody>
      </p:sp>
    </p:spTree>
  </p:cSld>
  <p:clrMapOvr>
    <a:masterClrMapping/>
  </p:clrMapOvr>
  <p:transition spd="slow">
    <p:newsflash/>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cs-CZ" sz="4000" smtClean="0">
                <a:solidFill>
                  <a:srgbClr val="FF3300"/>
                </a:solidFill>
                <a:latin typeface="Georgia" pitchFamily="18" charset="0"/>
              </a:rPr>
              <a:t>Práce ve výchovných skupinách</a:t>
            </a:r>
            <a:br>
              <a:rPr lang="cs-CZ" sz="4000" smtClean="0">
                <a:solidFill>
                  <a:srgbClr val="FF3300"/>
                </a:solidFill>
                <a:latin typeface="Georgia" pitchFamily="18" charset="0"/>
              </a:rPr>
            </a:br>
            <a:endParaRPr lang="cs-CZ" sz="4000" smtClean="0">
              <a:solidFill>
                <a:srgbClr val="FF3300"/>
              </a:solidFill>
              <a:latin typeface="Georgia" pitchFamily="18" charset="0"/>
            </a:endParaRPr>
          </a:p>
        </p:txBody>
      </p:sp>
      <p:sp>
        <p:nvSpPr>
          <p:cNvPr id="20483" name="Rectangle 3"/>
          <p:cNvSpPr>
            <a:spLocks noGrp="1" noChangeArrowheads="1"/>
          </p:cNvSpPr>
          <p:nvPr>
            <p:ph type="body" idx="1"/>
          </p:nvPr>
        </p:nvSpPr>
        <p:spPr/>
        <p:txBody>
          <a:bodyPr/>
          <a:lstStyle/>
          <a:p>
            <a:pPr eaLnBrk="1" hangingPunct="1">
              <a:spcBef>
                <a:spcPct val="100000"/>
              </a:spcBef>
              <a:buClr>
                <a:schemeClr val="accent2"/>
              </a:buClr>
              <a:buFont typeface="Wingdings" pitchFamily="2" charset="2"/>
              <a:buChar char="q"/>
            </a:pPr>
            <a:r>
              <a:rPr lang="cs-CZ" sz="2400" smtClean="0">
                <a:latin typeface="Georgia" pitchFamily="18" charset="0"/>
              </a:rPr>
              <a:t>se skupinou pracují 3 odborní vychovatelé, jeden vychovatel odpovídá za vedení skupiny</a:t>
            </a:r>
          </a:p>
          <a:p>
            <a:pPr eaLnBrk="1" hangingPunct="1">
              <a:spcBef>
                <a:spcPct val="100000"/>
              </a:spcBef>
              <a:buClr>
                <a:schemeClr val="accent2"/>
              </a:buClr>
              <a:buFont typeface="Wingdings" pitchFamily="2" charset="2"/>
              <a:buChar char="q"/>
            </a:pPr>
            <a:r>
              <a:rPr lang="cs-CZ" sz="2400" smtClean="0">
                <a:latin typeface="Georgia" pitchFamily="18" charset="0"/>
              </a:rPr>
              <a:t>skupiny mají zpracovány vlastní charakteristiky a rituály</a:t>
            </a:r>
          </a:p>
          <a:p>
            <a:pPr eaLnBrk="1" hangingPunct="1">
              <a:spcBef>
                <a:spcPct val="100000"/>
              </a:spcBef>
              <a:buClr>
                <a:schemeClr val="accent2"/>
              </a:buClr>
              <a:buFont typeface="Wingdings" pitchFamily="2" charset="2"/>
              <a:buChar char="q"/>
            </a:pPr>
            <a:r>
              <a:rPr lang="cs-CZ" sz="2400" smtClean="0">
                <a:latin typeface="Georgia" pitchFamily="18" charset="0"/>
              </a:rPr>
              <a:t>dívky se podílejí na tvorbě plánů činnosti skupiny a hodnocení</a:t>
            </a:r>
          </a:p>
        </p:txBody>
      </p:sp>
    </p:spTree>
  </p:cSld>
  <p:clrMapOvr>
    <a:masterClrMapping/>
  </p:clrMapOvr>
  <p:transition spd="slow">
    <p:newsflash/>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cs-CZ" sz="4000" smtClean="0">
                <a:solidFill>
                  <a:srgbClr val="FF3300"/>
                </a:solidFill>
                <a:latin typeface="Georgia" pitchFamily="18" charset="0"/>
              </a:rPr>
              <a:t>Podpora úspěšné reedukace</a:t>
            </a:r>
          </a:p>
        </p:txBody>
      </p:sp>
      <p:sp>
        <p:nvSpPr>
          <p:cNvPr id="21507" name="Rectangle 3"/>
          <p:cNvSpPr>
            <a:spLocks noGrp="1" noChangeArrowheads="1"/>
          </p:cNvSpPr>
          <p:nvPr>
            <p:ph type="body" idx="1"/>
          </p:nvPr>
        </p:nvSpPr>
        <p:spPr/>
        <p:txBody>
          <a:bodyPr/>
          <a:lstStyle/>
          <a:p>
            <a:pPr eaLnBrk="1" hangingPunct="1">
              <a:spcBef>
                <a:spcPct val="100000"/>
              </a:spcBef>
              <a:buClr>
                <a:schemeClr val="accent2"/>
              </a:buClr>
              <a:buFont typeface="Wingdings" pitchFamily="2" charset="2"/>
              <a:buChar char="q"/>
            </a:pPr>
            <a:r>
              <a:rPr lang="cs-CZ" sz="2400" smtClean="0">
                <a:latin typeface="Georgia" pitchFamily="18" charset="0"/>
              </a:rPr>
              <a:t>s dívkami je zpracován kontrakt se stanovením cílů a časového plánu</a:t>
            </a:r>
          </a:p>
          <a:p>
            <a:pPr eaLnBrk="1" hangingPunct="1">
              <a:spcBef>
                <a:spcPct val="100000"/>
              </a:spcBef>
              <a:buClr>
                <a:schemeClr val="accent2"/>
              </a:buClr>
              <a:buFont typeface="Wingdings" pitchFamily="2" charset="2"/>
              <a:buChar char="q"/>
            </a:pPr>
            <a:r>
              <a:rPr lang="cs-CZ" sz="2400" smtClean="0">
                <a:latin typeface="Georgia" pitchFamily="18" charset="0"/>
              </a:rPr>
              <a:t>pro podporu reedukace a resocializace jsou připraveny krátkodobé a dlouhodobé projekty do nichž se mohou dívky přihlásit</a:t>
            </a:r>
          </a:p>
          <a:p>
            <a:pPr eaLnBrk="1" hangingPunct="1">
              <a:spcBef>
                <a:spcPct val="100000"/>
              </a:spcBef>
              <a:buClr>
                <a:schemeClr val="accent2"/>
              </a:buClr>
              <a:buFont typeface="Wingdings" pitchFamily="2" charset="2"/>
              <a:buChar char="q"/>
            </a:pPr>
            <a:r>
              <a:rPr lang="cs-CZ" sz="2400" smtClean="0">
                <a:latin typeface="Georgia" pitchFamily="18" charset="0"/>
              </a:rPr>
              <a:t>dívkám je umožněn maximální kontakt s rodinou</a:t>
            </a:r>
          </a:p>
        </p:txBody>
      </p:sp>
    </p:spTree>
  </p:cSld>
  <p:clrMapOvr>
    <a:masterClrMapping/>
  </p:clrMapOvr>
  <p:transition spd="slow">
    <p:newsflash/>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cs-CZ" sz="4000" smtClean="0">
                <a:solidFill>
                  <a:srgbClr val="FF3300"/>
                </a:solidFill>
                <a:latin typeface="Georgia" pitchFamily="18" charset="0"/>
              </a:rPr>
              <a:t>Projekty</a:t>
            </a:r>
            <a:r>
              <a:rPr lang="cs-CZ" smtClean="0">
                <a:solidFill>
                  <a:srgbClr val="FF3300"/>
                </a:solidFill>
                <a:latin typeface="Georgia" pitchFamily="18" charset="0"/>
              </a:rPr>
              <a:t> </a:t>
            </a:r>
          </a:p>
        </p:txBody>
      </p:sp>
      <p:sp>
        <p:nvSpPr>
          <p:cNvPr id="22531" name="Rectangle 3"/>
          <p:cNvSpPr>
            <a:spLocks noGrp="1" noChangeArrowheads="1"/>
          </p:cNvSpPr>
          <p:nvPr>
            <p:ph type="body" idx="1"/>
          </p:nvPr>
        </p:nvSpPr>
        <p:spPr>
          <a:xfrm>
            <a:off x="468313" y="1773238"/>
            <a:ext cx="8229600" cy="4103687"/>
          </a:xfrm>
        </p:spPr>
        <p:txBody>
          <a:bodyPr/>
          <a:lstStyle/>
          <a:p>
            <a:pPr eaLnBrk="1" hangingPunct="1">
              <a:spcBef>
                <a:spcPct val="100000"/>
              </a:spcBef>
              <a:buClr>
                <a:schemeClr val="accent2"/>
              </a:buClr>
              <a:buFont typeface="Wingdings" pitchFamily="2" charset="2"/>
              <a:buChar char="q"/>
            </a:pPr>
            <a:r>
              <a:rPr lang="cs-CZ" sz="2400" smtClean="0">
                <a:latin typeface="Georgia" pitchFamily="18" charset="0"/>
              </a:rPr>
              <a:t>projekt na podporu nekouření</a:t>
            </a:r>
          </a:p>
          <a:p>
            <a:pPr eaLnBrk="1" hangingPunct="1">
              <a:spcBef>
                <a:spcPct val="100000"/>
              </a:spcBef>
              <a:buClr>
                <a:schemeClr val="accent2"/>
              </a:buClr>
              <a:buFont typeface="Wingdings" pitchFamily="2" charset="2"/>
              <a:buChar char="q"/>
            </a:pPr>
            <a:r>
              <a:rPr lang="cs-CZ" sz="2400" smtClean="0">
                <a:latin typeface="Georgia" pitchFamily="18" charset="0"/>
              </a:rPr>
              <a:t>zátěžová cykloturistika pro dívky experimentující s návykovými látkami</a:t>
            </a:r>
          </a:p>
          <a:p>
            <a:pPr eaLnBrk="1" hangingPunct="1">
              <a:spcBef>
                <a:spcPct val="100000"/>
              </a:spcBef>
              <a:buClr>
                <a:schemeClr val="accent2"/>
              </a:buClr>
              <a:buFont typeface="Wingdings" pitchFamily="2" charset="2"/>
              <a:buChar char="q"/>
            </a:pPr>
            <a:r>
              <a:rPr lang="cs-CZ" sz="2400" smtClean="0">
                <a:latin typeface="Georgia" pitchFamily="18" charset="0"/>
              </a:rPr>
              <a:t>škola v přírodě na zvýšení koheze skupiny dívek zařazených do střední školy ve VÚ</a:t>
            </a:r>
          </a:p>
          <a:p>
            <a:pPr eaLnBrk="1" hangingPunct="1">
              <a:spcBef>
                <a:spcPct val="100000"/>
              </a:spcBef>
              <a:buClr>
                <a:schemeClr val="accent2"/>
              </a:buClr>
              <a:buFont typeface="Wingdings" pitchFamily="2" charset="2"/>
              <a:buChar char="q"/>
            </a:pPr>
            <a:r>
              <a:rPr lang="cs-CZ" sz="2400" smtClean="0">
                <a:latin typeface="Georgia" pitchFamily="18" charset="0"/>
              </a:rPr>
              <a:t>zájmová činnost v zařízení i v organizacích ve městě</a:t>
            </a:r>
          </a:p>
          <a:p>
            <a:pPr eaLnBrk="1" hangingPunct="1">
              <a:spcBef>
                <a:spcPct val="100000"/>
              </a:spcBef>
              <a:buClr>
                <a:schemeClr val="accent2"/>
              </a:buClr>
              <a:buFont typeface="Wingdings" pitchFamily="2" charset="2"/>
              <a:buChar char="q"/>
            </a:pPr>
            <a:r>
              <a:rPr lang="cs-CZ" sz="2400" smtClean="0">
                <a:latin typeface="Georgia" pitchFamily="18" charset="0"/>
              </a:rPr>
              <a:t>krátkodobé projekty</a:t>
            </a:r>
          </a:p>
          <a:p>
            <a:pPr eaLnBrk="1" hangingPunct="1">
              <a:buFont typeface="Wingdings" pitchFamily="2" charset="2"/>
              <a:buNone/>
            </a:pPr>
            <a:endParaRPr lang="cs-CZ" sz="2400" smtClean="0">
              <a:latin typeface="Georgia" pitchFamily="18" charset="0"/>
            </a:endParaRPr>
          </a:p>
          <a:p>
            <a:pPr eaLnBrk="1" hangingPunct="1">
              <a:buFont typeface="Wingdings" pitchFamily="2" charset="2"/>
              <a:buNone/>
            </a:pPr>
            <a:endParaRPr lang="cs-CZ" sz="2800" smtClean="0">
              <a:latin typeface="Georgia" pitchFamily="18" charset="0"/>
            </a:endParaRPr>
          </a:p>
        </p:txBody>
      </p:sp>
    </p:spTree>
  </p:cSld>
  <p:clrMapOvr>
    <a:masterClrMapping/>
  </p:clrMapOvr>
  <p:transition spd="slow">
    <p:newsflash/>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468313" y="476250"/>
            <a:ext cx="8229600" cy="865188"/>
          </a:xfrm>
        </p:spPr>
        <p:txBody>
          <a:bodyPr/>
          <a:lstStyle/>
          <a:p>
            <a:pPr eaLnBrk="1" hangingPunct="1"/>
            <a:r>
              <a:rPr lang="cs-CZ" sz="4000" smtClean="0">
                <a:solidFill>
                  <a:srgbClr val="FF3300"/>
                </a:solidFill>
                <a:latin typeface="Georgia" pitchFamily="18" charset="0"/>
              </a:rPr>
              <a:t>Nejběžnější modely rodiny</a:t>
            </a:r>
          </a:p>
        </p:txBody>
      </p:sp>
      <p:sp>
        <p:nvSpPr>
          <p:cNvPr id="23555" name="Rectangle 3"/>
          <p:cNvSpPr>
            <a:spLocks noGrp="1" noChangeArrowheads="1"/>
          </p:cNvSpPr>
          <p:nvPr>
            <p:ph type="body" idx="1"/>
          </p:nvPr>
        </p:nvSpPr>
        <p:spPr>
          <a:xfrm>
            <a:off x="395288" y="1773238"/>
            <a:ext cx="8229600" cy="4103687"/>
          </a:xfrm>
        </p:spPr>
        <p:txBody>
          <a:bodyPr/>
          <a:lstStyle/>
          <a:p>
            <a:pPr eaLnBrk="1" hangingPunct="1">
              <a:spcBef>
                <a:spcPct val="100000"/>
              </a:spcBef>
              <a:buClr>
                <a:schemeClr val="accent2"/>
              </a:buClr>
              <a:buFont typeface="Wingdings" pitchFamily="2" charset="2"/>
              <a:buChar char="q"/>
            </a:pPr>
            <a:r>
              <a:rPr lang="cs-CZ" sz="2800" smtClean="0">
                <a:latin typeface="Georgia" pitchFamily="18" charset="0"/>
              </a:rPr>
              <a:t>Otec s rodinou nežije, matka nezvládá výchovu</a:t>
            </a:r>
          </a:p>
          <a:p>
            <a:pPr eaLnBrk="1" hangingPunct="1">
              <a:spcBef>
                <a:spcPct val="100000"/>
              </a:spcBef>
              <a:buClr>
                <a:schemeClr val="accent2"/>
              </a:buClr>
              <a:buFont typeface="Wingdings" pitchFamily="2" charset="2"/>
              <a:buChar char="q"/>
            </a:pPr>
            <a:r>
              <a:rPr lang="cs-CZ" sz="2800" smtClean="0">
                <a:latin typeface="Georgia" pitchFamily="18" charset="0"/>
              </a:rPr>
              <a:t>Matka problémy s alkoholem</a:t>
            </a:r>
          </a:p>
          <a:p>
            <a:pPr eaLnBrk="1" hangingPunct="1">
              <a:spcBef>
                <a:spcPct val="100000"/>
              </a:spcBef>
              <a:buClr>
                <a:schemeClr val="accent2"/>
              </a:buClr>
              <a:buFont typeface="Wingdings" pitchFamily="2" charset="2"/>
              <a:buChar char="q"/>
            </a:pPr>
            <a:r>
              <a:rPr lang="cs-CZ" sz="2800" smtClean="0">
                <a:latin typeface="Georgia" pitchFamily="18" charset="0"/>
              </a:rPr>
              <a:t>Péči zajišťují prarodiče, nezvládají výchovu</a:t>
            </a:r>
          </a:p>
          <a:p>
            <a:pPr eaLnBrk="1" hangingPunct="1">
              <a:spcBef>
                <a:spcPct val="100000"/>
              </a:spcBef>
              <a:buClr>
                <a:schemeClr val="accent2"/>
              </a:buClr>
              <a:buFont typeface="Wingdings" pitchFamily="2" charset="2"/>
              <a:buChar char="q"/>
            </a:pPr>
            <a:r>
              <a:rPr lang="cs-CZ" sz="2800" smtClean="0">
                <a:latin typeface="Georgia" pitchFamily="18" charset="0"/>
              </a:rPr>
              <a:t>Problematický nový partner rodiče</a:t>
            </a:r>
          </a:p>
          <a:p>
            <a:pPr eaLnBrk="1" hangingPunct="1">
              <a:spcBef>
                <a:spcPct val="100000"/>
              </a:spcBef>
              <a:buClr>
                <a:schemeClr val="accent2"/>
              </a:buClr>
              <a:buFont typeface="Wingdings" pitchFamily="2" charset="2"/>
              <a:buChar char="q"/>
            </a:pPr>
            <a:r>
              <a:rPr lang="cs-CZ" sz="2800" smtClean="0">
                <a:latin typeface="Georgia" pitchFamily="18" charset="0"/>
              </a:rPr>
              <a:t>Násilí v rodině</a:t>
            </a:r>
          </a:p>
        </p:txBody>
      </p:sp>
    </p:spTree>
  </p:cSld>
  <p:clrMapOvr>
    <a:masterClrMapping/>
  </p:clrMapOvr>
  <p:transition spd="slow">
    <p:newsflash/>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468313" y="476250"/>
            <a:ext cx="8229600" cy="1081088"/>
          </a:xfrm>
        </p:spPr>
        <p:txBody>
          <a:bodyPr/>
          <a:lstStyle/>
          <a:p>
            <a:pPr eaLnBrk="1" hangingPunct="1"/>
            <a:r>
              <a:rPr lang="cs-CZ" sz="4000" smtClean="0">
                <a:solidFill>
                  <a:srgbClr val="FF3300"/>
                </a:solidFill>
                <a:latin typeface="Georgia" pitchFamily="18" charset="0"/>
              </a:rPr>
              <a:t>Nejčastější příčiny nezájmu rodičů o dívku</a:t>
            </a:r>
          </a:p>
        </p:txBody>
      </p:sp>
      <p:sp>
        <p:nvSpPr>
          <p:cNvPr id="24579" name="Rectangle 3"/>
          <p:cNvSpPr>
            <a:spLocks noGrp="1" noChangeArrowheads="1"/>
          </p:cNvSpPr>
          <p:nvPr>
            <p:ph type="body" idx="1"/>
          </p:nvPr>
        </p:nvSpPr>
        <p:spPr>
          <a:xfrm>
            <a:off x="395288" y="1773238"/>
            <a:ext cx="8229600" cy="4392612"/>
          </a:xfrm>
        </p:spPr>
        <p:txBody>
          <a:bodyPr/>
          <a:lstStyle/>
          <a:p>
            <a:pPr eaLnBrk="1" hangingPunct="1">
              <a:spcBef>
                <a:spcPts val="1200"/>
              </a:spcBef>
              <a:buClr>
                <a:schemeClr val="accent2"/>
              </a:buClr>
              <a:buFont typeface="Wingdings" pitchFamily="2" charset="2"/>
              <a:buChar char="q"/>
            </a:pPr>
            <a:r>
              <a:rPr lang="cs-CZ" sz="2800" smtClean="0">
                <a:latin typeface="Georgia" pitchFamily="18" charset="0"/>
              </a:rPr>
              <a:t>Prostý nezájem</a:t>
            </a:r>
          </a:p>
          <a:p>
            <a:pPr eaLnBrk="1" hangingPunct="1">
              <a:spcBef>
                <a:spcPts val="1200"/>
              </a:spcBef>
              <a:buClr>
                <a:schemeClr val="accent2"/>
              </a:buClr>
              <a:buFont typeface="Wingdings" pitchFamily="2" charset="2"/>
              <a:buChar char="q"/>
            </a:pPr>
            <a:r>
              <a:rPr lang="cs-CZ" sz="2800" smtClean="0">
                <a:latin typeface="Georgia" pitchFamily="18" charset="0"/>
              </a:rPr>
              <a:t>Obava z negativního ovlivňování sourozenců</a:t>
            </a:r>
          </a:p>
          <a:p>
            <a:pPr eaLnBrk="1" hangingPunct="1">
              <a:spcBef>
                <a:spcPts val="1200"/>
              </a:spcBef>
              <a:buClr>
                <a:schemeClr val="accent2"/>
              </a:buClr>
              <a:buFont typeface="Wingdings" pitchFamily="2" charset="2"/>
              <a:buChar char="q"/>
            </a:pPr>
            <a:r>
              <a:rPr lang="cs-CZ" sz="2800" smtClean="0">
                <a:latin typeface="Georgia" pitchFamily="18" charset="0"/>
              </a:rPr>
              <a:t>Zklamání (nejčastěji autoritářský otec) = zatracení</a:t>
            </a:r>
          </a:p>
          <a:p>
            <a:pPr eaLnBrk="1" hangingPunct="1">
              <a:spcBef>
                <a:spcPts val="1200"/>
              </a:spcBef>
              <a:buClr>
                <a:schemeClr val="accent2"/>
              </a:buClr>
              <a:buFont typeface="Wingdings" pitchFamily="2" charset="2"/>
              <a:buChar char="q"/>
            </a:pPr>
            <a:r>
              <a:rPr lang="cs-CZ" sz="2800" smtClean="0">
                <a:latin typeface="Georgia" pitchFamily="18" charset="0"/>
              </a:rPr>
              <a:t>Strach z dívky – zkušenosti s agresivitou zejména vůči matce</a:t>
            </a:r>
          </a:p>
          <a:p>
            <a:pPr eaLnBrk="1" hangingPunct="1">
              <a:spcBef>
                <a:spcPts val="1200"/>
              </a:spcBef>
              <a:buClr>
                <a:schemeClr val="accent2"/>
              </a:buClr>
              <a:buFont typeface="Wingdings" pitchFamily="2" charset="2"/>
              <a:buChar char="q"/>
            </a:pPr>
            <a:r>
              <a:rPr lang="cs-CZ" sz="2800" smtClean="0">
                <a:latin typeface="Georgia" pitchFamily="18" charset="0"/>
              </a:rPr>
              <a:t>Bezradnost – vyčerpání (selhaly snahy o pomoc)</a:t>
            </a:r>
          </a:p>
          <a:p>
            <a:pPr eaLnBrk="1" hangingPunct="1">
              <a:spcBef>
                <a:spcPts val="1200"/>
              </a:spcBef>
              <a:buClr>
                <a:schemeClr val="accent2"/>
              </a:buClr>
              <a:buFont typeface="Wingdings" pitchFamily="2" charset="2"/>
              <a:buChar char="q"/>
            </a:pPr>
            <a:r>
              <a:rPr lang="cs-CZ" sz="2800" smtClean="0">
                <a:latin typeface="Georgia" pitchFamily="18" charset="0"/>
              </a:rPr>
              <a:t>Rodiče mají nové rodiny, dívka překáží</a:t>
            </a:r>
          </a:p>
        </p:txBody>
      </p:sp>
    </p:spTree>
  </p:cSld>
  <p:clrMapOvr>
    <a:masterClrMapping/>
  </p:clrMapOvr>
  <p:transition spd="slow">
    <p:newsflash/>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468313" y="476250"/>
            <a:ext cx="8229600" cy="1081088"/>
          </a:xfrm>
        </p:spPr>
        <p:txBody>
          <a:bodyPr/>
          <a:lstStyle/>
          <a:p>
            <a:pPr eaLnBrk="1" hangingPunct="1"/>
            <a:r>
              <a:rPr lang="cs-CZ" sz="4000" smtClean="0">
                <a:solidFill>
                  <a:srgbClr val="FF3300"/>
                </a:solidFill>
                <a:latin typeface="Georgia" pitchFamily="18" charset="0"/>
              </a:rPr>
              <a:t>Model spolupráce s rodiči a OSPOD</a:t>
            </a:r>
          </a:p>
        </p:txBody>
      </p:sp>
      <p:sp>
        <p:nvSpPr>
          <p:cNvPr id="25603" name="Rectangle 3"/>
          <p:cNvSpPr>
            <a:spLocks noGrp="1" noChangeArrowheads="1"/>
          </p:cNvSpPr>
          <p:nvPr>
            <p:ph type="body" idx="1"/>
          </p:nvPr>
        </p:nvSpPr>
        <p:spPr>
          <a:xfrm>
            <a:off x="395288" y="1412875"/>
            <a:ext cx="8229600" cy="4752975"/>
          </a:xfrm>
        </p:spPr>
        <p:txBody>
          <a:bodyPr/>
          <a:lstStyle/>
          <a:p>
            <a:pPr eaLnBrk="1" hangingPunct="1">
              <a:spcBef>
                <a:spcPts val="600"/>
              </a:spcBef>
              <a:buClr>
                <a:schemeClr val="accent2"/>
              </a:buClr>
              <a:buFont typeface="Wingdings" pitchFamily="2" charset="2"/>
              <a:buChar char="q"/>
            </a:pPr>
            <a:r>
              <a:rPr lang="cs-CZ" sz="2800" smtClean="0">
                <a:latin typeface="Georgia" pitchFamily="18" charset="0"/>
              </a:rPr>
              <a:t>Vypracování individuálního plánu převýchovy ve spolupráci s OSPOD a rodiči</a:t>
            </a:r>
          </a:p>
          <a:p>
            <a:pPr eaLnBrk="1" hangingPunct="1">
              <a:spcBef>
                <a:spcPts val="600"/>
              </a:spcBef>
              <a:buClr>
                <a:schemeClr val="accent2"/>
              </a:buClr>
              <a:buFont typeface="Wingdings" pitchFamily="2" charset="2"/>
              <a:buChar char="q"/>
            </a:pPr>
            <a:r>
              <a:rPr lang="cs-CZ" sz="2800" smtClean="0">
                <a:latin typeface="Georgia" pitchFamily="18" charset="0"/>
              </a:rPr>
              <a:t>Zreálnění představ rodičům a OSPOD = představení možností</a:t>
            </a:r>
          </a:p>
          <a:p>
            <a:pPr eaLnBrk="1" hangingPunct="1">
              <a:spcBef>
                <a:spcPts val="600"/>
              </a:spcBef>
              <a:buClr>
                <a:schemeClr val="accent2"/>
              </a:buClr>
              <a:buFont typeface="Wingdings" pitchFamily="2" charset="2"/>
              <a:buChar char="q"/>
            </a:pPr>
            <a:r>
              <a:rPr lang="cs-CZ" sz="2800" smtClean="0">
                <a:latin typeface="Georgia" pitchFamily="18" charset="0"/>
              </a:rPr>
              <a:t>Kontraktace </a:t>
            </a:r>
          </a:p>
          <a:p>
            <a:pPr eaLnBrk="1" hangingPunct="1">
              <a:spcBef>
                <a:spcPts val="600"/>
              </a:spcBef>
              <a:buClr>
                <a:schemeClr val="accent2"/>
              </a:buClr>
              <a:buFont typeface="Wingdings" pitchFamily="2" charset="2"/>
              <a:buChar char="q"/>
            </a:pPr>
            <a:r>
              <a:rPr lang="cs-CZ" sz="2800" smtClean="0">
                <a:latin typeface="Georgia" pitchFamily="18" charset="0"/>
              </a:rPr>
              <a:t>Posilování vztahu s rodiči (tel. a písemné kontakty s dívkou, dovolenky)</a:t>
            </a:r>
          </a:p>
          <a:p>
            <a:pPr eaLnBrk="1" hangingPunct="1">
              <a:spcBef>
                <a:spcPts val="600"/>
              </a:spcBef>
              <a:buClr>
                <a:schemeClr val="accent2"/>
              </a:buClr>
              <a:buFont typeface="Wingdings" pitchFamily="2" charset="2"/>
              <a:buChar char="q"/>
            </a:pPr>
            <a:r>
              <a:rPr lang="cs-CZ" sz="2800" smtClean="0">
                <a:latin typeface="Georgia" pitchFamily="18" charset="0"/>
              </a:rPr>
              <a:t>Podpora návštěv rodičů za přítomnosti odborného pracovníka</a:t>
            </a:r>
          </a:p>
          <a:p>
            <a:pPr eaLnBrk="1" hangingPunct="1">
              <a:spcBef>
                <a:spcPts val="600"/>
              </a:spcBef>
              <a:buClr>
                <a:schemeClr val="accent2"/>
              </a:buClr>
              <a:buFont typeface="Wingdings" pitchFamily="2" charset="2"/>
              <a:buChar char="q"/>
            </a:pPr>
            <a:r>
              <a:rPr lang="cs-CZ" sz="2800" smtClean="0">
                <a:latin typeface="Georgia" pitchFamily="18" charset="0"/>
              </a:rPr>
              <a:t>Přechodné ubytování</a:t>
            </a:r>
          </a:p>
        </p:txBody>
      </p:sp>
    </p:spTree>
  </p:cSld>
  <p:clrMapOvr>
    <a:masterClrMapping/>
  </p:clrMapOvr>
  <p:transition spd="slow">
    <p:newsflash/>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52000">
              <a:srgbClr val="FC9FCB">
                <a:alpha val="64000"/>
              </a:srgbClr>
            </a:gs>
            <a:gs pos="13000">
              <a:srgbClr val="F8B049"/>
            </a:gs>
            <a:gs pos="63000">
              <a:srgbClr val="FEE7F2"/>
            </a:gs>
            <a:gs pos="69000">
              <a:srgbClr val="C50849"/>
            </a:gs>
            <a:gs pos="82001">
              <a:srgbClr val="B43E85"/>
            </a:gs>
          </a:gsLst>
          <a:lin ang="5400000" scaled="0"/>
        </a:gradFill>
        <a:effectLst/>
      </p:bgPr>
    </p:bg>
    <p:spTree>
      <p:nvGrpSpPr>
        <p:cNvPr id="1" name=""/>
        <p:cNvGrpSpPr/>
        <p:nvPr/>
      </p:nvGrpSpPr>
      <p:grpSpPr>
        <a:xfrm>
          <a:off x="0" y="0"/>
          <a:ext cx="0" cy="0"/>
          <a:chOff x="0" y="0"/>
          <a:chExt cx="0" cy="0"/>
        </a:xfrm>
      </p:grpSpPr>
      <p:sp>
        <p:nvSpPr>
          <p:cNvPr id="26626" name="Rectangle 3"/>
          <p:cNvSpPr>
            <a:spLocks noGrp="1" noChangeArrowheads="1"/>
          </p:cNvSpPr>
          <p:nvPr>
            <p:ph type="body" idx="1"/>
          </p:nvPr>
        </p:nvSpPr>
        <p:spPr>
          <a:xfrm>
            <a:off x="395288" y="549275"/>
            <a:ext cx="8229600" cy="5616575"/>
          </a:xfrm>
        </p:spPr>
        <p:txBody>
          <a:bodyPr/>
          <a:lstStyle/>
          <a:p>
            <a:pPr eaLnBrk="1" hangingPunct="1">
              <a:spcBef>
                <a:spcPts val="600"/>
              </a:spcBef>
              <a:buClr>
                <a:schemeClr val="accent2"/>
              </a:buClr>
              <a:buFont typeface="Wingdings" pitchFamily="2" charset="2"/>
              <a:buChar char="q"/>
            </a:pPr>
            <a:r>
              <a:rPr lang="cs-CZ" smtClean="0">
                <a:latin typeface="Georgia" pitchFamily="18" charset="0"/>
              </a:rPr>
              <a:t>Co chceme: Ošetřit rány, které dívky utrpěly, navázat zpřetrhané nitky s rodinami, přesvědčit rodiny, aby s dívkami opět počítaly. </a:t>
            </a:r>
          </a:p>
          <a:p>
            <a:pPr eaLnBrk="1" hangingPunct="1">
              <a:spcBef>
                <a:spcPts val="600"/>
              </a:spcBef>
              <a:buClr>
                <a:schemeClr val="accent2"/>
              </a:buClr>
              <a:buFont typeface="Wingdings" pitchFamily="2" charset="2"/>
              <a:buChar char="q"/>
            </a:pPr>
            <a:r>
              <a:rPr lang="cs-CZ" smtClean="0">
                <a:latin typeface="Georgia" pitchFamily="18" charset="0"/>
              </a:rPr>
              <a:t>V co doufáme: Že se nám podaří dívky co nejdříve vrátit do rodin.</a:t>
            </a:r>
          </a:p>
          <a:p>
            <a:pPr eaLnBrk="1" hangingPunct="1">
              <a:spcBef>
                <a:spcPts val="600"/>
              </a:spcBef>
              <a:buClr>
                <a:schemeClr val="accent2"/>
              </a:buClr>
              <a:buFont typeface="Wingdings" pitchFamily="2" charset="2"/>
              <a:buChar char="q"/>
            </a:pPr>
            <a:r>
              <a:rPr lang="cs-CZ" smtClean="0">
                <a:latin typeface="Georgia" pitchFamily="18" charset="0"/>
              </a:rPr>
              <a:t>Co můžeme: Pomoci dívkám nahlédnou na své problémy, provázet je během pobytu u nás a posilovat jejich kladné stránky a v neposlední řadě umožnit jim profesní přípravu. </a:t>
            </a:r>
          </a:p>
        </p:txBody>
      </p:sp>
    </p:spTree>
  </p:cSld>
  <p:clrMapOvr>
    <a:masterClrMapping/>
  </p:clrMapOvr>
  <p:transition spd="slow">
    <p:diamon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4" descr="Snímek 018"/>
          <p:cNvPicPr>
            <a:picLocks noChangeAspect="1" noChangeArrowheads="1"/>
          </p:cNvPicPr>
          <p:nvPr/>
        </p:nvPicPr>
        <p:blipFill>
          <a:blip r:embed="rId2" cstate="print"/>
          <a:srcRect/>
          <a:stretch>
            <a:fillRect/>
          </a:stretch>
        </p:blipFill>
        <p:spPr bwMode="auto">
          <a:xfrm>
            <a:off x="250825" y="3068638"/>
            <a:ext cx="4608513" cy="3463925"/>
          </a:xfrm>
          <a:prstGeom prst="rect">
            <a:avLst/>
          </a:prstGeom>
          <a:noFill/>
          <a:ln w="9525">
            <a:noFill/>
            <a:miter lim="800000"/>
            <a:headEnd/>
            <a:tailEnd/>
          </a:ln>
        </p:spPr>
      </p:pic>
      <p:pic>
        <p:nvPicPr>
          <p:cNvPr id="27651" name="Picture 5" descr="Snímek 067"/>
          <p:cNvPicPr>
            <a:picLocks noChangeAspect="1" noChangeArrowheads="1"/>
          </p:cNvPicPr>
          <p:nvPr/>
        </p:nvPicPr>
        <p:blipFill>
          <a:blip r:embed="rId3" cstate="print"/>
          <a:srcRect/>
          <a:stretch>
            <a:fillRect/>
          </a:stretch>
        </p:blipFill>
        <p:spPr bwMode="auto">
          <a:xfrm>
            <a:off x="4643438" y="476250"/>
            <a:ext cx="4173537" cy="3136900"/>
          </a:xfrm>
          <a:prstGeom prst="rect">
            <a:avLst/>
          </a:prstGeom>
          <a:noFill/>
          <a:ln w="9525">
            <a:noFill/>
            <a:miter lim="800000"/>
            <a:headEnd/>
            <a:tailEnd/>
          </a:ln>
        </p:spPr>
      </p:pic>
      <p:sp>
        <p:nvSpPr>
          <p:cNvPr id="27652" name="Rectangle 7"/>
          <p:cNvSpPr>
            <a:spLocks noChangeArrowheads="1"/>
          </p:cNvSpPr>
          <p:nvPr/>
        </p:nvSpPr>
        <p:spPr bwMode="auto">
          <a:xfrm>
            <a:off x="2339975" y="1412875"/>
            <a:ext cx="1873250" cy="366713"/>
          </a:xfrm>
          <a:prstGeom prst="rect">
            <a:avLst/>
          </a:prstGeom>
          <a:noFill/>
          <a:ln w="9525">
            <a:noFill/>
            <a:miter lim="800000"/>
            <a:headEnd/>
            <a:tailEnd/>
          </a:ln>
        </p:spPr>
        <p:txBody>
          <a:bodyPr wrap="none">
            <a:spAutoFit/>
          </a:bodyPr>
          <a:lstStyle/>
          <a:p>
            <a:r>
              <a:rPr lang="cs-CZ">
                <a:latin typeface="Georgia" pitchFamily="18" charset="0"/>
              </a:rPr>
              <a:t>čajová kuchyňka</a:t>
            </a:r>
          </a:p>
        </p:txBody>
      </p:sp>
      <p:sp>
        <p:nvSpPr>
          <p:cNvPr id="27653" name="Rectangle 8"/>
          <p:cNvSpPr>
            <a:spLocks noChangeArrowheads="1"/>
          </p:cNvSpPr>
          <p:nvPr/>
        </p:nvSpPr>
        <p:spPr bwMode="auto">
          <a:xfrm>
            <a:off x="5076825" y="5230813"/>
            <a:ext cx="1365250" cy="369887"/>
          </a:xfrm>
          <a:prstGeom prst="rect">
            <a:avLst/>
          </a:prstGeom>
          <a:noFill/>
          <a:ln w="9525">
            <a:noFill/>
            <a:miter lim="800000"/>
            <a:headEnd/>
            <a:tailEnd/>
          </a:ln>
        </p:spPr>
        <p:txBody>
          <a:bodyPr wrap="none">
            <a:spAutoFit/>
          </a:bodyPr>
          <a:lstStyle/>
          <a:p>
            <a:r>
              <a:rPr lang="cs-CZ">
                <a:latin typeface="Georgia" pitchFamily="18" charset="0"/>
              </a:rPr>
              <a:t>pokoj dívek</a:t>
            </a:r>
          </a:p>
        </p:txBody>
      </p:sp>
    </p:spTree>
  </p:cSld>
  <p:clrMapOvr>
    <a:masterClrMapping/>
  </p:clrMapOvr>
  <p:transition spd="med">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obrázek 1" descr="\\Lvumsrv\public\Záloha fotek\Jarmark\P5060218.JPG"/>
          <p:cNvPicPr>
            <a:picLocks noChangeAspect="1" noChangeArrowheads="1"/>
          </p:cNvPicPr>
          <p:nvPr/>
        </p:nvPicPr>
        <p:blipFill>
          <a:blip r:embed="rId2" cstate="print"/>
          <a:srcRect/>
          <a:stretch>
            <a:fillRect/>
          </a:stretch>
        </p:blipFill>
        <p:spPr bwMode="auto">
          <a:xfrm>
            <a:off x="1331913" y="1052513"/>
            <a:ext cx="7407275" cy="5556250"/>
          </a:xfrm>
          <a:prstGeom prst="rect">
            <a:avLst/>
          </a:prstGeom>
          <a:noFill/>
          <a:ln w="9525">
            <a:noFill/>
            <a:miter lim="800000"/>
            <a:headEnd/>
            <a:tailEnd/>
          </a:ln>
        </p:spPr>
      </p:pic>
      <p:sp>
        <p:nvSpPr>
          <p:cNvPr id="28675" name="Rectangle 2"/>
          <p:cNvSpPr>
            <a:spLocks noGrp="1" noChangeArrowheads="1"/>
          </p:cNvSpPr>
          <p:nvPr>
            <p:ph type="title"/>
          </p:nvPr>
        </p:nvSpPr>
        <p:spPr>
          <a:xfrm>
            <a:off x="468313" y="476250"/>
            <a:ext cx="8229600" cy="649288"/>
          </a:xfrm>
        </p:spPr>
        <p:txBody>
          <a:bodyPr/>
          <a:lstStyle/>
          <a:p>
            <a:pPr eaLnBrk="1" hangingPunct="1"/>
            <a:r>
              <a:rPr lang="cs-CZ" sz="4000" smtClean="0">
                <a:solidFill>
                  <a:srgbClr val="FF3300"/>
                </a:solidFill>
                <a:latin typeface="Georgia" pitchFamily="18" charset="0"/>
              </a:rPr>
              <a:t>Jarmark 2012</a:t>
            </a:r>
          </a:p>
        </p:txBody>
      </p:sp>
    </p:spTree>
  </p:cSld>
  <p:clrMapOvr>
    <a:masterClrMapping/>
  </p:clrMapOvr>
  <p:transition spd="med">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468313" y="476250"/>
            <a:ext cx="8229600" cy="649288"/>
          </a:xfrm>
        </p:spPr>
        <p:txBody>
          <a:bodyPr/>
          <a:lstStyle/>
          <a:p>
            <a:pPr eaLnBrk="1" hangingPunct="1"/>
            <a:r>
              <a:rPr lang="cs-CZ" sz="4000" smtClean="0">
                <a:solidFill>
                  <a:srgbClr val="FF3300"/>
                </a:solidFill>
                <a:latin typeface="Georgia" pitchFamily="18" charset="0"/>
              </a:rPr>
              <a:t>Jarmark 2012</a:t>
            </a:r>
          </a:p>
        </p:txBody>
      </p:sp>
      <p:pic>
        <p:nvPicPr>
          <p:cNvPr id="29699" name="Picture 2" descr="\\Lvumsrv\public\Randl\Foto jarmark +kopaná12\P5180072.JPG"/>
          <p:cNvPicPr>
            <a:picLocks noChangeAspect="1" noChangeArrowheads="1"/>
          </p:cNvPicPr>
          <p:nvPr/>
        </p:nvPicPr>
        <p:blipFill>
          <a:blip r:embed="rId2" cstate="print"/>
          <a:srcRect/>
          <a:stretch>
            <a:fillRect/>
          </a:stretch>
        </p:blipFill>
        <p:spPr bwMode="auto">
          <a:xfrm>
            <a:off x="1476375" y="1111250"/>
            <a:ext cx="7315200" cy="5486400"/>
          </a:xfrm>
          <a:prstGeom prst="rect">
            <a:avLst/>
          </a:prstGeom>
          <a:noFill/>
          <a:ln w="9525">
            <a:noFill/>
            <a:miter lim="800000"/>
            <a:headEnd/>
            <a:tailEnd/>
          </a:ln>
        </p:spPr>
      </p:pic>
    </p:spTree>
  </p:cSld>
  <p:clrMapOvr>
    <a:masterClrMapping/>
  </p:clrMapOvr>
  <p:transition spd="med">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468313" y="476250"/>
            <a:ext cx="8229600" cy="649288"/>
          </a:xfrm>
        </p:spPr>
        <p:txBody>
          <a:bodyPr/>
          <a:lstStyle/>
          <a:p>
            <a:pPr eaLnBrk="1" hangingPunct="1"/>
            <a:r>
              <a:rPr lang="cs-CZ" sz="4000" smtClean="0">
                <a:solidFill>
                  <a:srgbClr val="FF3300"/>
                </a:solidFill>
                <a:latin typeface="Georgia" pitchFamily="18" charset="0"/>
              </a:rPr>
              <a:t>Aquagymnastika </a:t>
            </a:r>
          </a:p>
        </p:txBody>
      </p:sp>
      <p:pic>
        <p:nvPicPr>
          <p:cNvPr id="30723" name="obrázek 8"/>
          <p:cNvPicPr>
            <a:picLocks noChangeArrowheads="1"/>
          </p:cNvPicPr>
          <p:nvPr/>
        </p:nvPicPr>
        <p:blipFill>
          <a:blip r:embed="rId2" cstate="print"/>
          <a:srcRect/>
          <a:stretch>
            <a:fillRect/>
          </a:stretch>
        </p:blipFill>
        <p:spPr bwMode="auto">
          <a:xfrm>
            <a:off x="1331913" y="1125538"/>
            <a:ext cx="7561262" cy="5256212"/>
          </a:xfrm>
          <a:prstGeom prst="rect">
            <a:avLst/>
          </a:prstGeom>
          <a:noFill/>
          <a:ln w="9525">
            <a:noFill/>
            <a:miter lim="800000"/>
            <a:headEnd/>
            <a:tailEnd/>
          </a:ln>
        </p:spPr>
      </p:pic>
    </p:spTree>
  </p:cSld>
  <p:clrMapOvr>
    <a:masterClrMapping/>
  </p:clrMapOvr>
  <p:transition spd="med">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68313" y="476250"/>
            <a:ext cx="8229600" cy="649288"/>
          </a:xfrm>
        </p:spPr>
        <p:txBody>
          <a:bodyPr/>
          <a:lstStyle/>
          <a:p>
            <a:pPr eaLnBrk="1" hangingPunct="1"/>
            <a:r>
              <a:rPr lang="cs-CZ" sz="4000" smtClean="0">
                <a:solidFill>
                  <a:srgbClr val="FF3300"/>
                </a:solidFill>
                <a:latin typeface="Georgia" pitchFamily="18" charset="0"/>
              </a:rPr>
              <a:t>Florbal</a:t>
            </a:r>
          </a:p>
        </p:txBody>
      </p:sp>
      <p:pic>
        <p:nvPicPr>
          <p:cNvPr id="31747" name="Obrázek 6" descr="PC120113.JPG"/>
          <p:cNvPicPr>
            <a:picLocks noChangeAspect="1" noChangeArrowheads="1"/>
          </p:cNvPicPr>
          <p:nvPr/>
        </p:nvPicPr>
        <p:blipFill>
          <a:blip r:embed="rId2" cstate="print"/>
          <a:srcRect/>
          <a:stretch>
            <a:fillRect/>
          </a:stretch>
        </p:blipFill>
        <p:spPr bwMode="auto">
          <a:xfrm>
            <a:off x="1476375" y="1052513"/>
            <a:ext cx="7488238" cy="5624512"/>
          </a:xfrm>
          <a:prstGeom prst="rect">
            <a:avLst/>
          </a:prstGeom>
          <a:noFill/>
          <a:ln w="9525">
            <a:noFill/>
            <a:miter lim="800000"/>
            <a:headEnd/>
            <a:tailEnd/>
          </a:ln>
        </p:spPr>
      </p:pic>
    </p:spTree>
  </p:cSld>
  <p:clrMapOvr>
    <a:masterClrMapping/>
  </p:clrMapOvr>
  <p:transition spd="med">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468313" y="476250"/>
            <a:ext cx="8229600" cy="649288"/>
          </a:xfrm>
        </p:spPr>
        <p:txBody>
          <a:bodyPr/>
          <a:lstStyle/>
          <a:p>
            <a:pPr eaLnBrk="1" hangingPunct="1"/>
            <a:r>
              <a:rPr lang="cs-CZ" sz="4000" smtClean="0">
                <a:solidFill>
                  <a:srgbClr val="FF3300"/>
                </a:solidFill>
                <a:latin typeface="Georgia" pitchFamily="18" charset="0"/>
              </a:rPr>
              <a:t>Grassroots Day UEFA 2012</a:t>
            </a:r>
          </a:p>
        </p:txBody>
      </p:sp>
      <p:pic>
        <p:nvPicPr>
          <p:cNvPr id="32771" name="Picture 2" descr="\\Lvumsrv\public\Randl\Foto jarmark +kopaná12\P5190090.JPG"/>
          <p:cNvPicPr>
            <a:picLocks noChangeAspect="1" noChangeArrowheads="1"/>
          </p:cNvPicPr>
          <p:nvPr/>
        </p:nvPicPr>
        <p:blipFill>
          <a:blip r:embed="rId2" cstate="print"/>
          <a:srcRect/>
          <a:stretch>
            <a:fillRect/>
          </a:stretch>
        </p:blipFill>
        <p:spPr bwMode="auto">
          <a:xfrm>
            <a:off x="1547813" y="1125538"/>
            <a:ext cx="7315200" cy="5486400"/>
          </a:xfrm>
          <a:prstGeom prst="rect">
            <a:avLst/>
          </a:prstGeom>
          <a:noFill/>
          <a:ln w="9525">
            <a:noFill/>
            <a:miter lim="800000"/>
            <a:headEnd/>
            <a:tailEnd/>
          </a:ln>
        </p:spPr>
      </p:pic>
    </p:spTree>
  </p:cSld>
  <p:clrMapOvr>
    <a:masterClrMapping/>
  </p:clrMapOvr>
  <p:transition spd="med">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showMasterPhAnim="0">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07524" name="Rectangle 4"/>
          <p:cNvSpPr>
            <a:spLocks noGrp="1" noChangeArrowheads="1"/>
          </p:cNvSpPr>
          <p:nvPr>
            <p:ph type="title"/>
          </p:nvPr>
        </p:nvSpPr>
        <p:spPr>
          <a:xfrm>
            <a:off x="539750" y="620713"/>
            <a:ext cx="8229600" cy="3892550"/>
          </a:xfrm>
        </p:spPr>
        <p:txBody>
          <a:bodyPr/>
          <a:lstStyle/>
          <a:p>
            <a:pPr algn="ctr" eaLnBrk="1" hangingPunct="1"/>
            <a:r>
              <a:rPr lang="cs-CZ" b="1" smtClean="0">
                <a:solidFill>
                  <a:srgbClr val="FF3300"/>
                </a:solidFill>
              </a:rPr>
              <a:t/>
            </a:r>
            <a:br>
              <a:rPr lang="cs-CZ" b="1" smtClean="0">
                <a:solidFill>
                  <a:srgbClr val="FF3300"/>
                </a:solidFill>
              </a:rPr>
            </a:br>
            <a:r>
              <a:rPr lang="cs-CZ" b="1" smtClean="0">
                <a:solidFill>
                  <a:srgbClr val="FF3300"/>
                </a:solidFill>
              </a:rPr>
              <a:t>DĚKUJI ZA POZORNOST</a:t>
            </a:r>
            <a:br>
              <a:rPr lang="cs-CZ" b="1" smtClean="0">
                <a:solidFill>
                  <a:srgbClr val="FF3300"/>
                </a:solidFill>
              </a:rPr>
            </a:br>
            <a:r>
              <a:rPr lang="cs-CZ" b="1" smtClean="0">
                <a:solidFill>
                  <a:srgbClr val="FF0000"/>
                </a:solidFill>
              </a:rPr>
              <a:t>Mgr. Pavel Vítkovský</a:t>
            </a:r>
            <a:br>
              <a:rPr lang="cs-CZ" b="1" smtClean="0">
                <a:solidFill>
                  <a:srgbClr val="FF0000"/>
                </a:solidFill>
              </a:rPr>
            </a:br>
            <a:r>
              <a:rPr lang="cs-CZ" smtClean="0">
                <a:solidFill>
                  <a:srgbClr val="FF0000"/>
                </a:solidFill>
              </a:rPr>
              <a:t/>
            </a:r>
            <a:br>
              <a:rPr lang="cs-CZ" smtClean="0">
                <a:solidFill>
                  <a:srgbClr val="FF0000"/>
                </a:solidFill>
              </a:rPr>
            </a:br>
            <a:endParaRPr lang="cs-CZ" b="1" smtClean="0">
              <a:solidFill>
                <a:srgbClr val="FF33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iterate type="wd">
                                    <p:tmPct val="10000"/>
                                  </p:iterate>
                                  <p:childTnLst>
                                    <p:set>
                                      <p:cBhvr>
                                        <p:cTn id="6" dur="1" fill="hold">
                                          <p:stCondLst>
                                            <p:cond delay="0"/>
                                          </p:stCondLst>
                                        </p:cTn>
                                        <p:tgtEl>
                                          <p:spTgt spid="107524"/>
                                        </p:tgtEl>
                                        <p:attrNameLst>
                                          <p:attrName>style.visibility</p:attrName>
                                        </p:attrNameLst>
                                      </p:cBhvr>
                                      <p:to>
                                        <p:strVal val="visible"/>
                                      </p:to>
                                    </p:set>
                                    <p:animEffect transition="in" filter="fade">
                                      <p:cBhvr>
                                        <p:cTn id="7" dur="1000">
                                          <p:stCondLst>
                                            <p:cond delay="0"/>
                                          </p:stCondLst>
                                        </p:cTn>
                                        <p:tgtEl>
                                          <p:spTgt spid="1075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524" grpId="0"/>
    </p:bldLst>
  </p:timing>
</p:sld>
</file>

<file path=ppt/slides/slide32.xml><?xml version="1.0" encoding="utf-8"?>
<p:sld xmlns:a="http://schemas.openxmlformats.org/drawingml/2006/main" xmlns:r="http://schemas.openxmlformats.org/officeDocument/2006/relationships" xmlns:p="http://schemas.openxmlformats.org/presentationml/2006/main" showMasterSp="0" showMasterPhAnim="0">
  <p:cSld>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07524" name="Rectangle 4"/>
          <p:cNvSpPr>
            <a:spLocks noGrp="1" noChangeArrowheads="1"/>
          </p:cNvSpPr>
          <p:nvPr>
            <p:ph type="title"/>
          </p:nvPr>
        </p:nvSpPr>
        <p:spPr>
          <a:xfrm>
            <a:off x="323850" y="4365625"/>
            <a:ext cx="8229600" cy="2232025"/>
          </a:xfrm>
        </p:spPr>
        <p:txBody>
          <a:bodyPr/>
          <a:lstStyle/>
          <a:p>
            <a:pPr algn="ctr" eaLnBrk="1" hangingPunct="1">
              <a:defRPr/>
            </a:pPr>
            <a:r>
              <a:rPr lang="cs-CZ" b="1" dirty="0" smtClean="0">
                <a:solidFill>
                  <a:srgbClr val="FF3300"/>
                </a:solidFill>
              </a:rPr>
              <a:t/>
            </a:r>
            <a:br>
              <a:rPr lang="cs-CZ" b="1" dirty="0" smtClean="0">
                <a:solidFill>
                  <a:srgbClr val="FF3300"/>
                </a:solidFill>
              </a:rPr>
            </a:br>
            <a:r>
              <a:rPr lang="cs-CZ" dirty="0" smtClean="0">
                <a:solidFill>
                  <a:schemeClr val="accent5">
                    <a:lumMod val="50000"/>
                  </a:schemeClr>
                </a:solidFill>
              </a:rPr>
              <a:t>Výchovný ústav, střední škola a školní jídelna Jindřichův Hradec</a:t>
            </a:r>
            <a:br>
              <a:rPr lang="cs-CZ" dirty="0" smtClean="0">
                <a:solidFill>
                  <a:schemeClr val="accent5">
                    <a:lumMod val="50000"/>
                  </a:schemeClr>
                </a:solidFill>
              </a:rPr>
            </a:br>
            <a:r>
              <a:rPr lang="cs-CZ" dirty="0" smtClean="0">
                <a:solidFill>
                  <a:schemeClr val="accent5">
                    <a:lumMod val="50000"/>
                  </a:schemeClr>
                </a:solidFill>
              </a:rPr>
              <a:t>http://vujh.skolniweb.cz</a:t>
            </a:r>
            <a:r>
              <a:rPr lang="cs-CZ" dirty="0" smtClean="0">
                <a:solidFill>
                  <a:srgbClr val="FF0000"/>
                </a:solidFill>
              </a:rPr>
              <a:t/>
            </a:r>
            <a:br>
              <a:rPr lang="cs-CZ" dirty="0" smtClean="0">
                <a:solidFill>
                  <a:srgbClr val="FF0000"/>
                </a:solidFill>
              </a:rPr>
            </a:br>
            <a:endParaRPr lang="cs-CZ" b="1" dirty="0" smtClean="0">
              <a:solidFill>
                <a:srgbClr val="FF33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7524"/>
                                        </p:tgtEl>
                                        <p:attrNameLst>
                                          <p:attrName>style.visibility</p:attrName>
                                        </p:attrNameLst>
                                      </p:cBhvr>
                                      <p:to>
                                        <p:strVal val="visible"/>
                                      </p:to>
                                    </p:set>
                                    <p:animEffect transition="in" filter="fade">
                                      <p:cBhvr>
                                        <p:cTn id="7" dur="1000">
                                          <p:stCondLst>
                                            <p:cond delay="0"/>
                                          </p:stCondLst>
                                        </p:cTn>
                                        <p:tgtEl>
                                          <p:spTgt spid="1075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524" grpId="0"/>
    </p:bldLst>
  </p:timing>
</p:sld>
</file>

<file path=ppt/theme/theme1.xml><?xml version="1.0" encoding="utf-8"?>
<a:theme xmlns:a="http://schemas.openxmlformats.org/drawingml/2006/main" name="Pixel">
  <a:themeElements>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fontScheme name="Pixel">
      <a:majorFont>
        <a:latin typeface="Arial"/>
        <a:ea typeface=""/>
        <a:cs typeface=""/>
      </a:majorFont>
      <a:minorFont>
        <a:latin typeface="Arial"/>
        <a:ea typeface=""/>
        <a:cs typeface=""/>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Pixel 1">
        <a:dk1>
          <a:srgbClr val="0066FF"/>
        </a:dk1>
        <a:lt1>
          <a:srgbClr val="FFFFFF"/>
        </a:lt1>
        <a:dk2>
          <a:srgbClr val="000066"/>
        </a:dk2>
        <a:lt2>
          <a:srgbClr val="FFFFFF"/>
        </a:lt2>
        <a:accent1>
          <a:srgbClr val="6699FF"/>
        </a:accent1>
        <a:accent2>
          <a:srgbClr val="3333FF"/>
        </a:accent2>
        <a:accent3>
          <a:srgbClr val="AAAAB8"/>
        </a:accent3>
        <a:accent4>
          <a:srgbClr val="DADADA"/>
        </a:accent4>
        <a:accent5>
          <a:srgbClr val="B8CAFF"/>
        </a:accent5>
        <a:accent6>
          <a:srgbClr val="2D2DE7"/>
        </a:accent6>
        <a:hlink>
          <a:srgbClr val="FFCC00"/>
        </a:hlink>
        <a:folHlink>
          <a:srgbClr val="0000CC"/>
        </a:folHlink>
      </a:clrScheme>
      <a:clrMap bg1="dk2" tx1="lt1" bg2="dk1" tx2="lt2" accent1="accent1" accent2="accent2" accent3="accent3" accent4="accent4" accent5="accent5" accent6="accent6" hlink="hlink" folHlink="folHlink"/>
    </a:extraClrScheme>
    <a:extraClrScheme>
      <a:clrScheme name="Pixel 2">
        <a:dk1>
          <a:srgbClr val="009999"/>
        </a:dk1>
        <a:lt1>
          <a:srgbClr val="FFFFFF"/>
        </a:lt1>
        <a:dk2>
          <a:srgbClr val="334B49"/>
        </a:dk2>
        <a:lt2>
          <a:srgbClr val="FFFFFF"/>
        </a:lt2>
        <a:accent1>
          <a:srgbClr val="33CCCC"/>
        </a:accent1>
        <a:accent2>
          <a:srgbClr val="008080"/>
        </a:accent2>
        <a:accent3>
          <a:srgbClr val="ADB1B1"/>
        </a:accent3>
        <a:accent4>
          <a:srgbClr val="DADADA"/>
        </a:accent4>
        <a:accent5>
          <a:srgbClr val="ADE2E2"/>
        </a:accent5>
        <a:accent6>
          <a:srgbClr val="007373"/>
        </a:accent6>
        <a:hlink>
          <a:srgbClr val="FFCC00"/>
        </a:hlink>
        <a:folHlink>
          <a:srgbClr val="006666"/>
        </a:folHlink>
      </a:clrScheme>
      <a:clrMap bg1="dk2" tx1="lt1" bg2="dk1" tx2="lt2" accent1="accent1" accent2="accent2" accent3="accent3" accent4="accent4" accent5="accent5" accent6="accent6" hlink="hlink" folHlink="folHlink"/>
    </a:extraClrScheme>
    <a:extraClrScheme>
      <a:clrScheme name="Pixel 3">
        <a:dk1>
          <a:srgbClr val="006699"/>
        </a:dk1>
        <a:lt1>
          <a:srgbClr val="FFFFFF"/>
        </a:lt1>
        <a:dk2>
          <a:srgbClr val="333399"/>
        </a:dk2>
        <a:lt2>
          <a:srgbClr val="FFFFFF"/>
        </a:lt2>
        <a:accent1>
          <a:srgbClr val="0099CC"/>
        </a:accent1>
        <a:accent2>
          <a:srgbClr val="0386AF"/>
        </a:accent2>
        <a:accent3>
          <a:srgbClr val="ADADCA"/>
        </a:accent3>
        <a:accent4>
          <a:srgbClr val="DADADA"/>
        </a:accent4>
        <a:accent5>
          <a:srgbClr val="AACAE2"/>
        </a:accent5>
        <a:accent6>
          <a:srgbClr val="02799E"/>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Pixel 4">
        <a:dk1>
          <a:srgbClr val="008080"/>
        </a:dk1>
        <a:lt1>
          <a:srgbClr val="FFFFFF"/>
        </a:lt1>
        <a:dk2>
          <a:srgbClr val="2F978D"/>
        </a:dk2>
        <a:lt2>
          <a:srgbClr val="FFFFFF"/>
        </a:lt2>
        <a:accent1>
          <a:srgbClr val="0099FF"/>
        </a:accent1>
        <a:accent2>
          <a:srgbClr val="009999"/>
        </a:accent2>
        <a:accent3>
          <a:srgbClr val="ADC9C5"/>
        </a:accent3>
        <a:accent4>
          <a:srgbClr val="DADADA"/>
        </a:accent4>
        <a:accent5>
          <a:srgbClr val="AACAFF"/>
        </a:accent5>
        <a:accent6>
          <a:srgbClr val="008A8A"/>
        </a:accent6>
        <a:hlink>
          <a:srgbClr val="FFFFCC"/>
        </a:hlink>
        <a:folHlink>
          <a:srgbClr val="70CAC6"/>
        </a:folHlink>
      </a:clrScheme>
      <a:clrMap bg1="dk2" tx1="lt1" bg2="dk1" tx2="lt2" accent1="accent1" accent2="accent2" accent3="accent3" accent4="accent4" accent5="accent5" accent6="accent6" hlink="hlink" folHlink="folHlink"/>
    </a:extraClrScheme>
    <a:extraClrScheme>
      <a:clrScheme name="Pixel 5">
        <a:dk1>
          <a:srgbClr val="822504"/>
        </a:dk1>
        <a:lt1>
          <a:srgbClr val="FFFFFF"/>
        </a:lt1>
        <a:dk2>
          <a:srgbClr val="330000"/>
        </a:dk2>
        <a:lt2>
          <a:srgbClr val="FFFFFF"/>
        </a:lt2>
        <a:accent1>
          <a:srgbClr val="FF9900"/>
        </a:accent1>
        <a:accent2>
          <a:srgbClr val="9E2A06"/>
        </a:accent2>
        <a:accent3>
          <a:srgbClr val="ADAAAA"/>
        </a:accent3>
        <a:accent4>
          <a:srgbClr val="DADADA"/>
        </a:accent4>
        <a:accent5>
          <a:srgbClr val="FFCAAA"/>
        </a:accent5>
        <a:accent6>
          <a:srgbClr val="8F2505"/>
        </a:accent6>
        <a:hlink>
          <a:srgbClr val="FF3300"/>
        </a:hlink>
        <a:folHlink>
          <a:srgbClr val="7C0704"/>
        </a:folHlink>
      </a:clrScheme>
      <a:clrMap bg1="dk2" tx1="lt1" bg2="dk1" tx2="lt2" accent1="accent1" accent2="accent2" accent3="accent3" accent4="accent4" accent5="accent5" accent6="accent6" hlink="hlink" folHlink="folHlink"/>
    </a:extraClrScheme>
    <a:extraClrScheme>
      <a:clrScheme name="Pixel 6">
        <a:dk1>
          <a:srgbClr val="336600"/>
        </a:dk1>
        <a:lt1>
          <a:srgbClr val="FFFFFF"/>
        </a:lt1>
        <a:dk2>
          <a:srgbClr val="4A7911"/>
        </a:dk2>
        <a:lt2>
          <a:srgbClr val="FFFFFF"/>
        </a:lt2>
        <a:accent1>
          <a:srgbClr val="666633"/>
        </a:accent1>
        <a:accent2>
          <a:srgbClr val="669900"/>
        </a:accent2>
        <a:accent3>
          <a:srgbClr val="B1BEAA"/>
        </a:accent3>
        <a:accent4>
          <a:srgbClr val="DADADA"/>
        </a:accent4>
        <a:accent5>
          <a:srgbClr val="B8B8AD"/>
        </a:accent5>
        <a:accent6>
          <a:srgbClr val="5C8A00"/>
        </a:accent6>
        <a:hlink>
          <a:srgbClr val="FFCC00"/>
        </a:hlink>
        <a:folHlink>
          <a:srgbClr val="99CC00"/>
        </a:folHlink>
      </a:clrScheme>
      <a:clrMap bg1="dk2" tx1="lt1" bg2="dk1" tx2="lt2" accent1="accent1" accent2="accent2" accent3="accent3" accent4="accent4" accent5="accent5" accent6="accent6" hlink="hlink" folHlink="folHlink"/>
    </a:extraClrScheme>
    <a:extraClrScheme>
      <a:clrScheme name="Pixel 7">
        <a:dk1>
          <a:srgbClr val="000000"/>
        </a:dk1>
        <a:lt1>
          <a:srgbClr val="FFFFFF"/>
        </a:lt1>
        <a:dk2>
          <a:srgbClr val="000000"/>
        </a:dk2>
        <a:lt2>
          <a:srgbClr val="CC3300"/>
        </a:lt2>
        <a:accent1>
          <a:srgbClr val="FFCC00"/>
        </a:accent1>
        <a:accent2>
          <a:srgbClr val="CC6600"/>
        </a:accent2>
        <a:accent3>
          <a:srgbClr val="FFFFFF"/>
        </a:accent3>
        <a:accent4>
          <a:srgbClr val="000000"/>
        </a:accent4>
        <a:accent5>
          <a:srgbClr val="FFE2AA"/>
        </a:accent5>
        <a:accent6>
          <a:srgbClr val="B95C00"/>
        </a:accent6>
        <a:hlink>
          <a:srgbClr val="663300"/>
        </a:hlink>
        <a:folHlink>
          <a:srgbClr val="CC9900"/>
        </a:folHlink>
      </a:clrScheme>
      <a:clrMap bg1="lt1" tx1="dk1" bg2="lt2" tx2="dk2" accent1="accent1" accent2="accent2" accent3="accent3" accent4="accent4" accent5="accent5" accent6="accent6" hlink="hlink" folHlink="folHlink"/>
    </a:extraClrScheme>
    <a:extraClrScheme>
      <a:clrScheme name="Pixel 8">
        <a:dk1>
          <a:srgbClr val="003300"/>
        </a:dk1>
        <a:lt1>
          <a:srgbClr val="FFFFFF"/>
        </a:lt1>
        <a:dk2>
          <a:srgbClr val="000000"/>
        </a:dk2>
        <a:lt2>
          <a:srgbClr val="336600"/>
        </a:lt2>
        <a:accent1>
          <a:srgbClr val="CCCC00"/>
        </a:accent1>
        <a:accent2>
          <a:srgbClr val="669900"/>
        </a:accent2>
        <a:accent3>
          <a:srgbClr val="FFFFFF"/>
        </a:accent3>
        <a:accent4>
          <a:srgbClr val="002A00"/>
        </a:accent4>
        <a:accent5>
          <a:srgbClr val="E2E2AA"/>
        </a:accent5>
        <a:accent6>
          <a:srgbClr val="5C8A00"/>
        </a:accent6>
        <a:hlink>
          <a:srgbClr val="333300"/>
        </a:hlink>
        <a:folHlink>
          <a:srgbClr val="99CC00"/>
        </a:folHlink>
      </a:clrScheme>
      <a:clrMap bg1="lt1" tx1="dk1" bg2="lt2" tx2="dk2" accent1="accent1" accent2="accent2" accent3="accent3" accent4="accent4" accent5="accent5" accent6="accent6" hlink="hlink" folHlink="folHlink"/>
    </a:extraClrScheme>
    <a:extraClrScheme>
      <a:clrScheme name="Pixel 9">
        <a:dk1>
          <a:srgbClr val="000000"/>
        </a:dk1>
        <a:lt1>
          <a:srgbClr val="FFFFFF"/>
        </a:lt1>
        <a:dk2>
          <a:srgbClr val="000000"/>
        </a:dk2>
        <a:lt2>
          <a:srgbClr val="440044"/>
        </a:lt2>
        <a:accent1>
          <a:srgbClr val="FFCCCC"/>
        </a:accent1>
        <a:accent2>
          <a:srgbClr val="790571"/>
        </a:accent2>
        <a:accent3>
          <a:srgbClr val="FFFFFF"/>
        </a:accent3>
        <a:accent4>
          <a:srgbClr val="000000"/>
        </a:accent4>
        <a:accent5>
          <a:srgbClr val="FFE2E2"/>
        </a:accent5>
        <a:accent6>
          <a:srgbClr val="6D0466"/>
        </a:accent6>
        <a:hlink>
          <a:srgbClr val="993366"/>
        </a:hlink>
        <a:folHlink>
          <a:srgbClr val="9F839F"/>
        </a:folHlink>
      </a:clrScheme>
      <a:clrMap bg1="lt1" tx1="dk1" bg2="lt2" tx2="dk2" accent1="accent1" accent2="accent2" accent3="accent3" accent4="accent4" accent5="accent5" accent6="accent6" hlink="hlink" folHlink="folHlink"/>
    </a:extraClrScheme>
    <a:extraClrScheme>
      <a:clrScheme name="Pixel 10">
        <a:dk1>
          <a:srgbClr val="000000"/>
        </a:dk1>
        <a:lt1>
          <a:srgbClr val="FFFFFF"/>
        </a:lt1>
        <a:dk2>
          <a:srgbClr val="000000"/>
        </a:dk2>
        <a:lt2>
          <a:srgbClr val="FF9900"/>
        </a:lt2>
        <a:accent1>
          <a:srgbClr val="FFCC99"/>
        </a:accent1>
        <a:accent2>
          <a:srgbClr val="FBA313"/>
        </a:accent2>
        <a:accent3>
          <a:srgbClr val="FFFFFF"/>
        </a:accent3>
        <a:accent4>
          <a:srgbClr val="000000"/>
        </a:accent4>
        <a:accent5>
          <a:srgbClr val="FFE2CA"/>
        </a:accent5>
        <a:accent6>
          <a:srgbClr val="E39310"/>
        </a:accent6>
        <a:hlink>
          <a:srgbClr val="CC3300"/>
        </a:hlink>
        <a:folHlink>
          <a:srgbClr val="FCC66E"/>
        </a:folHlink>
      </a:clrScheme>
      <a:clrMap bg1="lt1" tx1="dk1" bg2="lt2" tx2="dk2" accent1="accent1" accent2="accent2" accent3="accent3" accent4="accent4" accent5="accent5" accent6="accent6" hlink="hlink" folHlink="folHlink"/>
    </a:extraClrScheme>
    <a:extraClrScheme>
      <a:clrScheme name="Pixel 11">
        <a:dk1>
          <a:srgbClr val="000000"/>
        </a:dk1>
        <a:lt1>
          <a:srgbClr val="FFFFFF"/>
        </a:lt1>
        <a:dk2>
          <a:srgbClr val="000000"/>
        </a:dk2>
        <a:lt2>
          <a:srgbClr val="779F92"/>
        </a:lt2>
        <a:accent1>
          <a:srgbClr val="33CCCC"/>
        </a:accent1>
        <a:accent2>
          <a:srgbClr val="9DC2D7"/>
        </a:accent2>
        <a:accent3>
          <a:srgbClr val="FFFFFF"/>
        </a:accent3>
        <a:accent4>
          <a:srgbClr val="000000"/>
        </a:accent4>
        <a:accent5>
          <a:srgbClr val="ADE2E2"/>
        </a:accent5>
        <a:accent6>
          <a:srgbClr val="8EB0C3"/>
        </a:accent6>
        <a:hlink>
          <a:srgbClr val="006666"/>
        </a:hlink>
        <a:folHlink>
          <a:srgbClr val="CCCCFF"/>
        </a:folHlink>
      </a:clrScheme>
      <a:clrMap bg1="lt1" tx1="dk1" bg2="lt2" tx2="dk2" accent1="accent1" accent2="accent2" accent3="accent3" accent4="accent4" accent5="accent5" accent6="accent6" hlink="hlink" folHlink="folHlink"/>
    </a:extraClrScheme>
    <a:extraClrScheme>
      <a:clrScheme name="Pixel 12">
        <a:dk1>
          <a:srgbClr val="000000"/>
        </a:dk1>
        <a:lt1>
          <a:srgbClr val="FFFFFF"/>
        </a:lt1>
        <a:dk2>
          <a:srgbClr val="000000"/>
        </a:dk2>
        <a:lt2>
          <a:srgbClr val="00007D"/>
        </a:lt2>
        <a:accent1>
          <a:srgbClr val="9999FF"/>
        </a:accent1>
        <a:accent2>
          <a:srgbClr val="9999CC"/>
        </a:accent2>
        <a:accent3>
          <a:srgbClr val="FFFFFF"/>
        </a:accent3>
        <a:accent4>
          <a:srgbClr val="000000"/>
        </a:accent4>
        <a:accent5>
          <a:srgbClr val="CACAFF"/>
        </a:accent5>
        <a:accent6>
          <a:srgbClr val="8A8AB9"/>
        </a:accent6>
        <a:hlink>
          <a:srgbClr val="666699"/>
        </a:hlink>
        <a:folHlink>
          <a:srgbClr val="CCCCE6"/>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Metro</Template>
  <TotalTime>294</TotalTime>
  <Words>754</Words>
  <Application>Microsoft Office PowerPoint</Application>
  <PresentationFormat>Předvádění na obrazovce (4:3)</PresentationFormat>
  <Paragraphs>135</Paragraphs>
  <Slides>32</Slides>
  <Notes>0</Notes>
  <HiddenSlides>0</HiddenSlides>
  <MMClips>0</MMClips>
  <ScaleCrop>false</ScaleCrop>
  <HeadingPairs>
    <vt:vector size="6" baseType="variant">
      <vt:variant>
        <vt:lpstr>Použitá písma</vt:lpstr>
      </vt:variant>
      <vt:variant>
        <vt:i4>6</vt:i4>
      </vt:variant>
      <vt:variant>
        <vt:lpstr>Motiv</vt:lpstr>
      </vt:variant>
      <vt:variant>
        <vt:i4>1</vt:i4>
      </vt:variant>
      <vt:variant>
        <vt:lpstr>Nadpisy snímků</vt:lpstr>
      </vt:variant>
      <vt:variant>
        <vt:i4>32</vt:i4>
      </vt:variant>
    </vt:vector>
  </HeadingPairs>
  <TitlesOfParts>
    <vt:vector size="39" baseType="lpstr">
      <vt:lpstr>Arial</vt:lpstr>
      <vt:lpstr>Wingdings</vt:lpstr>
      <vt:lpstr>Calibri</vt:lpstr>
      <vt:lpstr>Arial Black</vt:lpstr>
      <vt:lpstr>Times New Roman</vt:lpstr>
      <vt:lpstr>Georgia</vt:lpstr>
      <vt:lpstr>Pixel</vt:lpstr>
      <vt:lpstr>Výchovný ústav, střední škola a školní jídelna Jindřichův Hradec</vt:lpstr>
      <vt:lpstr>Snímek 2</vt:lpstr>
      <vt:lpstr>Snímek 3</vt:lpstr>
      <vt:lpstr>Snímek 4</vt:lpstr>
      <vt:lpstr>Struktura zařízení</vt:lpstr>
      <vt:lpstr>Přijímání dívek</vt:lpstr>
      <vt:lpstr>Charakteristika přijímaných dívek</vt:lpstr>
      <vt:lpstr>Snímek 8</vt:lpstr>
      <vt:lpstr>Charakteristika přijímaných dívek</vt:lpstr>
      <vt:lpstr>Snímek 10</vt:lpstr>
      <vt:lpstr>Snímek 11</vt:lpstr>
      <vt:lpstr>Snímek 12</vt:lpstr>
      <vt:lpstr>Vzdělávací činnost</vt:lpstr>
      <vt:lpstr>Výchovná činnost</vt:lpstr>
      <vt:lpstr>1. fáze adaptační</vt:lpstr>
      <vt:lpstr>2. fáze vytváření individuálního programu rozvoje osobnosti </vt:lpstr>
      <vt:lpstr>3.  fáze výstupní</vt:lpstr>
      <vt:lpstr>Práce ve výchovných skupinách </vt:lpstr>
      <vt:lpstr>Podpora úspěšné reedukace</vt:lpstr>
      <vt:lpstr>Projekty </vt:lpstr>
      <vt:lpstr>Nejběžnější modely rodiny</vt:lpstr>
      <vt:lpstr>Nejčastější příčiny nezájmu rodičů o dívku</vt:lpstr>
      <vt:lpstr>Model spolupráce s rodiči a OSPOD</vt:lpstr>
      <vt:lpstr>Snímek 24</vt:lpstr>
      <vt:lpstr>Snímek 25</vt:lpstr>
      <vt:lpstr>Jarmark 2012</vt:lpstr>
      <vt:lpstr>Jarmark 2012</vt:lpstr>
      <vt:lpstr>Aquagymnastika </vt:lpstr>
      <vt:lpstr>Florbal</vt:lpstr>
      <vt:lpstr>Grassroots Day UEFA 2012</vt:lpstr>
      <vt:lpstr> DĚKUJI ZA POZORNOST Mgr. Pavel Vítkovský  </vt:lpstr>
      <vt:lpstr> Výchovný ústav, střední škola a školní jídelna Jindřichův Hradec http://vujh.skolniweb.cz </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Výchovný ústav, střední škola a školní jídelna Jindřichův Hradec</dc:title>
  <dc:creator>reditel</dc:creator>
  <cp:lastModifiedBy>pc</cp:lastModifiedBy>
  <cp:revision>34</cp:revision>
  <dcterms:created xsi:type="dcterms:W3CDTF">2007-09-12T16:14:12Z</dcterms:created>
  <dcterms:modified xsi:type="dcterms:W3CDTF">2012-12-01T16:37:57Z</dcterms:modified>
</cp:coreProperties>
</file>