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ms-office.legacyDiagramText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1"/>
  </p:notesMasterIdLst>
  <p:sldIdLst>
    <p:sldId id="256" r:id="rId2"/>
    <p:sldId id="257" r:id="rId3"/>
    <p:sldId id="297" r:id="rId4"/>
    <p:sldId id="298" r:id="rId5"/>
    <p:sldId id="299" r:id="rId6"/>
    <p:sldId id="300" r:id="rId7"/>
    <p:sldId id="305" r:id="rId8"/>
    <p:sldId id="302" r:id="rId9"/>
    <p:sldId id="301" r:id="rId10"/>
    <p:sldId id="303" r:id="rId11"/>
    <p:sldId id="258" r:id="rId12"/>
    <p:sldId id="286" r:id="rId13"/>
    <p:sldId id="287" r:id="rId14"/>
    <p:sldId id="291" r:id="rId15"/>
    <p:sldId id="259" r:id="rId16"/>
    <p:sldId id="266" r:id="rId17"/>
    <p:sldId id="304" r:id="rId18"/>
    <p:sldId id="290" r:id="rId19"/>
    <p:sldId id="27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41E"/>
    <a:srgbClr val="000000"/>
    <a:srgbClr val="663300"/>
    <a:srgbClr val="138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5" autoAdjust="0"/>
    <p:restoredTop sz="86467" autoAdjust="0"/>
  </p:normalViewPr>
  <p:slideViewPr>
    <p:cSldViewPr>
      <p:cViewPr>
        <p:scale>
          <a:sx n="100" d="100"/>
          <a:sy n="100" d="100"/>
        </p:scale>
        <p:origin x="11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06/relationships/legacyDocTextInfo" Target="legacyDocTextInfo.bin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9B368D-46AC-4B20-8CAA-4E22A3274F4B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CE21A03-6565-4034-B826-1B034B0CD5AF}">
      <dgm:prSet phldrT="[Text]"/>
      <dgm:spPr/>
      <dgm:t>
        <a:bodyPr/>
        <a:lstStyle/>
        <a:p>
          <a:r>
            <a:rPr lang="cs-CZ" dirty="0" smtClean="0"/>
            <a:t>Potřeba sounáležitosti</a:t>
          </a:r>
          <a:endParaRPr lang="cs-CZ" dirty="0"/>
        </a:p>
      </dgm:t>
    </dgm:pt>
    <dgm:pt modelId="{8BD70775-741C-4B85-8BF5-5F0EF578CF44}" type="parTrans" cxnId="{85FE4E7F-A6A9-4D97-8BCA-ADD1B8AA5A5C}">
      <dgm:prSet/>
      <dgm:spPr/>
      <dgm:t>
        <a:bodyPr/>
        <a:lstStyle/>
        <a:p>
          <a:endParaRPr lang="cs-CZ"/>
        </a:p>
      </dgm:t>
    </dgm:pt>
    <dgm:pt modelId="{E567C7FD-14E8-40C4-AE6D-6BA1DC49ACC7}" type="sibTrans" cxnId="{85FE4E7F-A6A9-4D97-8BCA-ADD1B8AA5A5C}">
      <dgm:prSet/>
      <dgm:spPr/>
      <dgm:t>
        <a:bodyPr/>
        <a:lstStyle/>
        <a:p>
          <a:endParaRPr lang="cs-CZ"/>
        </a:p>
      </dgm:t>
    </dgm:pt>
    <dgm:pt modelId="{A88EF75D-2F8F-4B13-BDD0-8814C0630FB1}">
      <dgm:prSet phldrT="[Text]"/>
      <dgm:spPr/>
      <dgm:t>
        <a:bodyPr/>
        <a:lstStyle/>
        <a:p>
          <a:r>
            <a:rPr lang="cs-CZ" dirty="0" smtClean="0"/>
            <a:t>Potřeba uznání</a:t>
          </a:r>
          <a:endParaRPr lang="cs-CZ" dirty="0"/>
        </a:p>
      </dgm:t>
    </dgm:pt>
    <dgm:pt modelId="{4ED7655D-E223-486A-8509-0B4BAD1AFBE0}" type="parTrans" cxnId="{7AFB634B-2C7C-4FAE-99F1-2D7E5E3567DE}">
      <dgm:prSet/>
      <dgm:spPr/>
      <dgm:t>
        <a:bodyPr/>
        <a:lstStyle/>
        <a:p>
          <a:endParaRPr lang="cs-CZ"/>
        </a:p>
      </dgm:t>
    </dgm:pt>
    <dgm:pt modelId="{2F4D8A84-152D-42C8-BE12-587C388F3BC8}" type="sibTrans" cxnId="{7AFB634B-2C7C-4FAE-99F1-2D7E5E3567DE}">
      <dgm:prSet/>
      <dgm:spPr/>
      <dgm:t>
        <a:bodyPr/>
        <a:lstStyle/>
        <a:p>
          <a:endParaRPr lang="cs-CZ"/>
        </a:p>
      </dgm:t>
    </dgm:pt>
    <dgm:pt modelId="{9CBF6C8A-8766-41B1-A80A-A25DB7F1B3CC}">
      <dgm:prSet phldrT="[Text]"/>
      <dgm:spPr/>
      <dgm:t>
        <a:bodyPr/>
        <a:lstStyle/>
        <a:p>
          <a:r>
            <a:rPr lang="cs-CZ" dirty="0" smtClean="0">
              <a:solidFill>
                <a:schemeClr val="bg2">
                  <a:lumMod val="50000"/>
                </a:schemeClr>
              </a:solidFill>
            </a:rPr>
            <a:t>Rozvoj osobního potenciálu</a:t>
          </a:r>
          <a:endParaRPr lang="cs-CZ" dirty="0">
            <a:solidFill>
              <a:schemeClr val="bg2">
                <a:lumMod val="50000"/>
              </a:schemeClr>
            </a:solidFill>
          </a:endParaRPr>
        </a:p>
      </dgm:t>
    </dgm:pt>
    <dgm:pt modelId="{016EA740-220F-4076-B86D-370C342D2F3E}" type="parTrans" cxnId="{67FB34F7-56E9-4BA6-936A-F6A347DC639D}">
      <dgm:prSet/>
      <dgm:spPr/>
      <dgm:t>
        <a:bodyPr/>
        <a:lstStyle/>
        <a:p>
          <a:endParaRPr lang="cs-CZ"/>
        </a:p>
      </dgm:t>
    </dgm:pt>
    <dgm:pt modelId="{AABB7A46-F86F-404D-9D7A-8B5A414526DA}" type="sibTrans" cxnId="{67FB34F7-56E9-4BA6-936A-F6A347DC639D}">
      <dgm:prSet/>
      <dgm:spPr/>
      <dgm:t>
        <a:bodyPr/>
        <a:lstStyle/>
        <a:p>
          <a:endParaRPr lang="cs-CZ"/>
        </a:p>
      </dgm:t>
    </dgm:pt>
    <dgm:pt modelId="{FC55A7FE-A4DA-47EC-AD21-B897CC16BEE4}" type="pres">
      <dgm:prSet presAssocID="{CD9B368D-46AC-4B20-8CAA-4E22A3274F4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9659A45-6379-4D47-98E9-C020BCC20A41}" type="pres">
      <dgm:prSet presAssocID="{4CE21A03-6565-4034-B826-1B034B0CD5AF}" presName="parentLin" presStyleCnt="0"/>
      <dgm:spPr/>
    </dgm:pt>
    <dgm:pt modelId="{1DEFF79C-5003-47FA-8CA6-C02B912A5963}" type="pres">
      <dgm:prSet presAssocID="{4CE21A03-6565-4034-B826-1B034B0CD5AF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B09EEAE-3A74-41BA-BE0E-029BF5654672}" type="pres">
      <dgm:prSet presAssocID="{4CE21A03-6565-4034-B826-1B034B0CD5A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8BBA1C-80A8-42E5-88CA-77640320796A}" type="pres">
      <dgm:prSet presAssocID="{4CE21A03-6565-4034-B826-1B034B0CD5AF}" presName="negativeSpace" presStyleCnt="0"/>
      <dgm:spPr/>
    </dgm:pt>
    <dgm:pt modelId="{5E45D730-687B-464C-9D26-A712F4C22E14}" type="pres">
      <dgm:prSet presAssocID="{4CE21A03-6565-4034-B826-1B034B0CD5AF}" presName="childText" presStyleLbl="conFgAcc1" presStyleIdx="0" presStyleCnt="3">
        <dgm:presLayoutVars>
          <dgm:bulletEnabled val="1"/>
        </dgm:presLayoutVars>
      </dgm:prSet>
      <dgm:spPr/>
    </dgm:pt>
    <dgm:pt modelId="{FE714404-5FC6-4A54-A3E8-AA26A1CADC38}" type="pres">
      <dgm:prSet presAssocID="{E567C7FD-14E8-40C4-AE6D-6BA1DC49ACC7}" presName="spaceBetweenRectangles" presStyleCnt="0"/>
      <dgm:spPr/>
    </dgm:pt>
    <dgm:pt modelId="{F05B948C-6360-4E63-B7AB-1FF5D10E29A2}" type="pres">
      <dgm:prSet presAssocID="{A88EF75D-2F8F-4B13-BDD0-8814C0630FB1}" presName="parentLin" presStyleCnt="0"/>
      <dgm:spPr/>
    </dgm:pt>
    <dgm:pt modelId="{793902D5-E31A-46E0-9CED-78F67CDACECD}" type="pres">
      <dgm:prSet presAssocID="{A88EF75D-2F8F-4B13-BDD0-8814C0630FB1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CCA8973B-EDFB-42D3-8EF1-A1FFB6850C65}" type="pres">
      <dgm:prSet presAssocID="{A88EF75D-2F8F-4B13-BDD0-8814C0630FB1}" presName="parentText" presStyleLbl="node1" presStyleIdx="1" presStyleCnt="3" custLinFactNeighborX="-9987" custLinFactNeighborY="269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3CBD24-0706-47DC-9BDF-A36175E4C4E0}" type="pres">
      <dgm:prSet presAssocID="{A88EF75D-2F8F-4B13-BDD0-8814C0630FB1}" presName="negativeSpace" presStyleCnt="0"/>
      <dgm:spPr/>
    </dgm:pt>
    <dgm:pt modelId="{5BAB7A43-4886-4217-B0AB-4A54CC6ACB69}" type="pres">
      <dgm:prSet presAssocID="{A88EF75D-2F8F-4B13-BDD0-8814C0630FB1}" presName="childText" presStyleLbl="conFgAcc1" presStyleIdx="1" presStyleCnt="3">
        <dgm:presLayoutVars>
          <dgm:bulletEnabled val="1"/>
        </dgm:presLayoutVars>
      </dgm:prSet>
      <dgm:spPr/>
    </dgm:pt>
    <dgm:pt modelId="{406AC7EB-D8B6-4B35-8B9C-22DF0BE07D17}" type="pres">
      <dgm:prSet presAssocID="{2F4D8A84-152D-42C8-BE12-587C388F3BC8}" presName="spaceBetweenRectangles" presStyleCnt="0"/>
      <dgm:spPr/>
    </dgm:pt>
    <dgm:pt modelId="{126EE79F-575C-4F76-AB39-512DB8D0C1FF}" type="pres">
      <dgm:prSet presAssocID="{9CBF6C8A-8766-41B1-A80A-A25DB7F1B3CC}" presName="parentLin" presStyleCnt="0"/>
      <dgm:spPr/>
    </dgm:pt>
    <dgm:pt modelId="{C7E679E0-21A7-43B3-A4BC-6E67D86B37A2}" type="pres">
      <dgm:prSet presAssocID="{9CBF6C8A-8766-41B1-A80A-A25DB7F1B3CC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F5336CAF-1FFD-4AD9-8249-3BD618A007B0}" type="pres">
      <dgm:prSet presAssocID="{9CBF6C8A-8766-41B1-A80A-A25DB7F1B3C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F4D780-49A6-40AA-9EF2-CFF2EE84633D}" type="pres">
      <dgm:prSet presAssocID="{9CBF6C8A-8766-41B1-A80A-A25DB7F1B3CC}" presName="negativeSpace" presStyleCnt="0"/>
      <dgm:spPr/>
    </dgm:pt>
    <dgm:pt modelId="{08633284-8A40-4098-9A7A-847AF6CF1EF1}" type="pres">
      <dgm:prSet presAssocID="{9CBF6C8A-8766-41B1-A80A-A25DB7F1B3C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DD9CF86-14F9-42A3-93D9-5E12427C0C11}" type="presOf" srcId="{9CBF6C8A-8766-41B1-A80A-A25DB7F1B3CC}" destId="{C7E679E0-21A7-43B3-A4BC-6E67D86B37A2}" srcOrd="0" destOrd="0" presId="urn:microsoft.com/office/officeart/2005/8/layout/list1"/>
    <dgm:cxn modelId="{67FB34F7-56E9-4BA6-936A-F6A347DC639D}" srcId="{CD9B368D-46AC-4B20-8CAA-4E22A3274F4B}" destId="{9CBF6C8A-8766-41B1-A80A-A25DB7F1B3CC}" srcOrd="2" destOrd="0" parTransId="{016EA740-220F-4076-B86D-370C342D2F3E}" sibTransId="{AABB7A46-F86F-404D-9D7A-8B5A414526DA}"/>
    <dgm:cxn modelId="{6320CD3E-527C-43EA-A2EC-BD1E0D07186B}" type="presOf" srcId="{CD9B368D-46AC-4B20-8CAA-4E22A3274F4B}" destId="{FC55A7FE-A4DA-47EC-AD21-B897CC16BEE4}" srcOrd="0" destOrd="0" presId="urn:microsoft.com/office/officeart/2005/8/layout/list1"/>
    <dgm:cxn modelId="{E3D59DF1-10C3-4A53-97B0-5DAA84BD0228}" type="presOf" srcId="{4CE21A03-6565-4034-B826-1B034B0CD5AF}" destId="{0B09EEAE-3A74-41BA-BE0E-029BF5654672}" srcOrd="1" destOrd="0" presId="urn:microsoft.com/office/officeart/2005/8/layout/list1"/>
    <dgm:cxn modelId="{64634C5E-1255-4992-8A0F-D7349CAE1408}" type="presOf" srcId="{9CBF6C8A-8766-41B1-A80A-A25DB7F1B3CC}" destId="{F5336CAF-1FFD-4AD9-8249-3BD618A007B0}" srcOrd="1" destOrd="0" presId="urn:microsoft.com/office/officeart/2005/8/layout/list1"/>
    <dgm:cxn modelId="{A3A1D2CD-9BB5-4F68-B4F6-AD4ADB39E703}" type="presOf" srcId="{4CE21A03-6565-4034-B826-1B034B0CD5AF}" destId="{1DEFF79C-5003-47FA-8CA6-C02B912A5963}" srcOrd="0" destOrd="0" presId="urn:microsoft.com/office/officeart/2005/8/layout/list1"/>
    <dgm:cxn modelId="{85FE4E7F-A6A9-4D97-8BCA-ADD1B8AA5A5C}" srcId="{CD9B368D-46AC-4B20-8CAA-4E22A3274F4B}" destId="{4CE21A03-6565-4034-B826-1B034B0CD5AF}" srcOrd="0" destOrd="0" parTransId="{8BD70775-741C-4B85-8BF5-5F0EF578CF44}" sibTransId="{E567C7FD-14E8-40C4-AE6D-6BA1DC49ACC7}"/>
    <dgm:cxn modelId="{3C27935F-7174-41F5-AF01-E70AA810B3FB}" type="presOf" srcId="{A88EF75D-2F8F-4B13-BDD0-8814C0630FB1}" destId="{793902D5-E31A-46E0-9CED-78F67CDACECD}" srcOrd="0" destOrd="0" presId="urn:microsoft.com/office/officeart/2005/8/layout/list1"/>
    <dgm:cxn modelId="{7AFB634B-2C7C-4FAE-99F1-2D7E5E3567DE}" srcId="{CD9B368D-46AC-4B20-8CAA-4E22A3274F4B}" destId="{A88EF75D-2F8F-4B13-BDD0-8814C0630FB1}" srcOrd="1" destOrd="0" parTransId="{4ED7655D-E223-486A-8509-0B4BAD1AFBE0}" sibTransId="{2F4D8A84-152D-42C8-BE12-587C388F3BC8}"/>
    <dgm:cxn modelId="{0ED84E15-2F9A-40CC-AD1E-8BA89FD86D01}" type="presOf" srcId="{A88EF75D-2F8F-4B13-BDD0-8814C0630FB1}" destId="{CCA8973B-EDFB-42D3-8EF1-A1FFB6850C65}" srcOrd="1" destOrd="0" presId="urn:microsoft.com/office/officeart/2005/8/layout/list1"/>
    <dgm:cxn modelId="{38E58C1D-23C6-451A-8E5D-C1BA3B058776}" type="presParOf" srcId="{FC55A7FE-A4DA-47EC-AD21-B897CC16BEE4}" destId="{29659A45-6379-4D47-98E9-C020BCC20A41}" srcOrd="0" destOrd="0" presId="urn:microsoft.com/office/officeart/2005/8/layout/list1"/>
    <dgm:cxn modelId="{C208A920-F2BA-4C04-BC83-EF83E203807F}" type="presParOf" srcId="{29659A45-6379-4D47-98E9-C020BCC20A41}" destId="{1DEFF79C-5003-47FA-8CA6-C02B912A5963}" srcOrd="0" destOrd="0" presId="urn:microsoft.com/office/officeart/2005/8/layout/list1"/>
    <dgm:cxn modelId="{7947862B-8EBA-4EA7-AF7A-3B1AFAFA07D0}" type="presParOf" srcId="{29659A45-6379-4D47-98E9-C020BCC20A41}" destId="{0B09EEAE-3A74-41BA-BE0E-029BF5654672}" srcOrd="1" destOrd="0" presId="urn:microsoft.com/office/officeart/2005/8/layout/list1"/>
    <dgm:cxn modelId="{93373E6B-432E-44BA-AF77-CECDDC20D55A}" type="presParOf" srcId="{FC55A7FE-A4DA-47EC-AD21-B897CC16BEE4}" destId="{788BBA1C-80A8-42E5-88CA-77640320796A}" srcOrd="1" destOrd="0" presId="urn:microsoft.com/office/officeart/2005/8/layout/list1"/>
    <dgm:cxn modelId="{F393AAEE-2626-43D8-AD27-04FB5F8FB193}" type="presParOf" srcId="{FC55A7FE-A4DA-47EC-AD21-B897CC16BEE4}" destId="{5E45D730-687B-464C-9D26-A712F4C22E14}" srcOrd="2" destOrd="0" presId="urn:microsoft.com/office/officeart/2005/8/layout/list1"/>
    <dgm:cxn modelId="{3BAB9401-FF8F-4C11-8F48-7E37A3B2F826}" type="presParOf" srcId="{FC55A7FE-A4DA-47EC-AD21-B897CC16BEE4}" destId="{FE714404-5FC6-4A54-A3E8-AA26A1CADC38}" srcOrd="3" destOrd="0" presId="urn:microsoft.com/office/officeart/2005/8/layout/list1"/>
    <dgm:cxn modelId="{DE0DA87F-5E50-4951-A55F-13FAD76F7DEB}" type="presParOf" srcId="{FC55A7FE-A4DA-47EC-AD21-B897CC16BEE4}" destId="{F05B948C-6360-4E63-B7AB-1FF5D10E29A2}" srcOrd="4" destOrd="0" presId="urn:microsoft.com/office/officeart/2005/8/layout/list1"/>
    <dgm:cxn modelId="{7FBB10FB-7DFB-4CB6-9717-2F4AABDCE622}" type="presParOf" srcId="{F05B948C-6360-4E63-B7AB-1FF5D10E29A2}" destId="{793902D5-E31A-46E0-9CED-78F67CDACECD}" srcOrd="0" destOrd="0" presId="urn:microsoft.com/office/officeart/2005/8/layout/list1"/>
    <dgm:cxn modelId="{B487108C-7C69-412C-8923-1EB60E5D5FBF}" type="presParOf" srcId="{F05B948C-6360-4E63-B7AB-1FF5D10E29A2}" destId="{CCA8973B-EDFB-42D3-8EF1-A1FFB6850C65}" srcOrd="1" destOrd="0" presId="urn:microsoft.com/office/officeart/2005/8/layout/list1"/>
    <dgm:cxn modelId="{F630F85E-4939-4181-BB8E-F315B6253425}" type="presParOf" srcId="{FC55A7FE-A4DA-47EC-AD21-B897CC16BEE4}" destId="{AF3CBD24-0706-47DC-9BDF-A36175E4C4E0}" srcOrd="5" destOrd="0" presId="urn:microsoft.com/office/officeart/2005/8/layout/list1"/>
    <dgm:cxn modelId="{6C1AAC0A-8814-413B-8357-23C9AE0BD8F2}" type="presParOf" srcId="{FC55A7FE-A4DA-47EC-AD21-B897CC16BEE4}" destId="{5BAB7A43-4886-4217-B0AB-4A54CC6ACB69}" srcOrd="6" destOrd="0" presId="urn:microsoft.com/office/officeart/2005/8/layout/list1"/>
    <dgm:cxn modelId="{C1A54859-AB00-41D5-8A4C-590EC23CABB1}" type="presParOf" srcId="{FC55A7FE-A4DA-47EC-AD21-B897CC16BEE4}" destId="{406AC7EB-D8B6-4B35-8B9C-22DF0BE07D17}" srcOrd="7" destOrd="0" presId="urn:microsoft.com/office/officeart/2005/8/layout/list1"/>
    <dgm:cxn modelId="{6BE5D752-BA79-4842-BA8E-26F31872771B}" type="presParOf" srcId="{FC55A7FE-A4DA-47EC-AD21-B897CC16BEE4}" destId="{126EE79F-575C-4F76-AB39-512DB8D0C1FF}" srcOrd="8" destOrd="0" presId="urn:microsoft.com/office/officeart/2005/8/layout/list1"/>
    <dgm:cxn modelId="{F428C5A4-9FC1-43F1-AC92-ACFCC0E49037}" type="presParOf" srcId="{126EE79F-575C-4F76-AB39-512DB8D0C1FF}" destId="{C7E679E0-21A7-43B3-A4BC-6E67D86B37A2}" srcOrd="0" destOrd="0" presId="urn:microsoft.com/office/officeart/2005/8/layout/list1"/>
    <dgm:cxn modelId="{62500B06-7622-4945-B808-E21530B3F19E}" type="presParOf" srcId="{126EE79F-575C-4F76-AB39-512DB8D0C1FF}" destId="{F5336CAF-1FFD-4AD9-8249-3BD618A007B0}" srcOrd="1" destOrd="0" presId="urn:microsoft.com/office/officeart/2005/8/layout/list1"/>
    <dgm:cxn modelId="{D30D1528-ADFC-4070-8E37-400A7CE13B89}" type="presParOf" srcId="{FC55A7FE-A4DA-47EC-AD21-B897CC16BEE4}" destId="{09F4D780-49A6-40AA-9EF2-CFF2EE84633D}" srcOrd="9" destOrd="0" presId="urn:microsoft.com/office/officeart/2005/8/layout/list1"/>
    <dgm:cxn modelId="{03619BC2-EA0D-4552-B034-B2A5B49C1F19}" type="presParOf" srcId="{FC55A7FE-A4DA-47EC-AD21-B897CC16BEE4}" destId="{08633284-8A40-4098-9A7A-847AF6CF1EF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BCFC39-03DA-42BB-A5E9-2B794F578D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38D25AB-8DF9-4BEF-B24E-16DD648F0754}">
      <dgm:prSet phldrT="[Text]"/>
      <dgm:spPr/>
      <dgm:t>
        <a:bodyPr/>
        <a:lstStyle/>
        <a:p>
          <a:r>
            <a:rPr lang="cs-CZ" dirty="0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Práce s jedincem – sebepoznání, </a:t>
          </a:r>
          <a:r>
            <a:rPr lang="cs-CZ" dirty="0" err="1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sebepřijetí</a:t>
          </a:r>
          <a:endParaRPr lang="cs-CZ" dirty="0">
            <a:solidFill>
              <a:schemeClr val="accent2">
                <a:lumMod val="75000"/>
              </a:schemeClr>
            </a:solidFill>
            <a:latin typeface="Albertus Medium" pitchFamily="34" charset="0"/>
          </a:endParaRPr>
        </a:p>
      </dgm:t>
    </dgm:pt>
    <dgm:pt modelId="{FEA6668E-9F83-4681-B72E-71B65DD2764B}" type="parTrans" cxnId="{31120FA3-1299-4456-8D92-47E55156CCCB}">
      <dgm:prSet/>
      <dgm:spPr/>
      <dgm:t>
        <a:bodyPr/>
        <a:lstStyle/>
        <a:p>
          <a:endParaRPr lang="cs-CZ"/>
        </a:p>
      </dgm:t>
    </dgm:pt>
    <dgm:pt modelId="{883693A9-B0D0-435B-B839-B5E6F0AFD3C7}" type="sibTrans" cxnId="{31120FA3-1299-4456-8D92-47E55156CCCB}">
      <dgm:prSet/>
      <dgm:spPr/>
      <dgm:t>
        <a:bodyPr/>
        <a:lstStyle/>
        <a:p>
          <a:endParaRPr lang="cs-CZ"/>
        </a:p>
      </dgm:t>
    </dgm:pt>
    <dgm:pt modelId="{4826C681-54D5-415E-8078-D528377E9FC7}">
      <dgm:prSet phldrT="[Text]"/>
      <dgm:spPr/>
      <dgm:t>
        <a:bodyPr/>
        <a:lstStyle/>
        <a:p>
          <a:r>
            <a:rPr lang="cs-CZ" dirty="0" smtClean="0"/>
            <a:t>Osobnostní dovednosti, komunikace, empatie, předcházení a řešení konfliktů, </a:t>
          </a:r>
          <a:r>
            <a:rPr lang="cs-CZ" dirty="0" err="1" smtClean="0"/>
            <a:t>prosociálnost</a:t>
          </a:r>
          <a:endParaRPr lang="cs-CZ" dirty="0"/>
        </a:p>
      </dgm:t>
    </dgm:pt>
    <dgm:pt modelId="{F937A996-4921-4BFD-88B0-9A7533EC040E}" type="parTrans" cxnId="{2DE0AB78-9835-4DCC-AEF3-DE9130DEC03E}">
      <dgm:prSet/>
      <dgm:spPr/>
      <dgm:t>
        <a:bodyPr/>
        <a:lstStyle/>
        <a:p>
          <a:endParaRPr lang="cs-CZ"/>
        </a:p>
      </dgm:t>
    </dgm:pt>
    <dgm:pt modelId="{DDEDCE54-48BF-450D-8592-845D61FFDC6B}" type="sibTrans" cxnId="{2DE0AB78-9835-4DCC-AEF3-DE9130DEC03E}">
      <dgm:prSet/>
      <dgm:spPr/>
      <dgm:t>
        <a:bodyPr/>
        <a:lstStyle/>
        <a:p>
          <a:endParaRPr lang="cs-CZ"/>
        </a:p>
      </dgm:t>
    </dgm:pt>
    <dgm:pt modelId="{E1DF0845-968C-4365-9BD8-CB90EDAD0108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Práce s kolektivem třídy- posílení přátelských vztahů – spolupráce, tolerance,vzájemná pomoc</a:t>
          </a:r>
          <a:endParaRPr lang="cs-CZ" sz="2800" dirty="0">
            <a:solidFill>
              <a:schemeClr val="accent2">
                <a:lumMod val="75000"/>
              </a:schemeClr>
            </a:solidFill>
            <a:latin typeface="Albertus Medium" pitchFamily="34" charset="0"/>
          </a:endParaRPr>
        </a:p>
      </dgm:t>
    </dgm:pt>
    <dgm:pt modelId="{2F2F9BEC-D589-40CE-A674-BB840923572A}" type="parTrans" cxnId="{05F825B4-64F8-4311-9403-5C7DD4DDAE6F}">
      <dgm:prSet/>
      <dgm:spPr/>
      <dgm:t>
        <a:bodyPr/>
        <a:lstStyle/>
        <a:p>
          <a:endParaRPr lang="cs-CZ"/>
        </a:p>
      </dgm:t>
    </dgm:pt>
    <dgm:pt modelId="{9B1A5E6A-B842-4FAE-BE4A-D095D812F29F}" type="sibTrans" cxnId="{05F825B4-64F8-4311-9403-5C7DD4DDAE6F}">
      <dgm:prSet/>
      <dgm:spPr/>
      <dgm:t>
        <a:bodyPr/>
        <a:lstStyle/>
        <a:p>
          <a:endParaRPr lang="cs-CZ"/>
        </a:p>
      </dgm:t>
    </dgm:pt>
    <dgm:pt modelId="{FE0BDA7F-AF51-47FA-BD81-1D0FD960447D}">
      <dgm:prSet phldrT="[Text]"/>
      <dgm:spPr/>
      <dgm:t>
        <a:bodyPr/>
        <a:lstStyle/>
        <a:p>
          <a:r>
            <a:rPr lang="cs-CZ" dirty="0" smtClean="0"/>
            <a:t>Postoje, komunikační dovednosti, práce skupiny, sociální skupina a její normy, hodnoty</a:t>
          </a:r>
          <a:endParaRPr lang="cs-CZ" dirty="0"/>
        </a:p>
      </dgm:t>
    </dgm:pt>
    <dgm:pt modelId="{CB989DFF-148F-426D-BD30-5AD3DE32263F}" type="parTrans" cxnId="{E9479941-2785-4DEF-AC8D-FA5D03E4C7AC}">
      <dgm:prSet/>
      <dgm:spPr/>
      <dgm:t>
        <a:bodyPr/>
        <a:lstStyle/>
        <a:p>
          <a:endParaRPr lang="cs-CZ"/>
        </a:p>
      </dgm:t>
    </dgm:pt>
    <dgm:pt modelId="{105AFC3C-21EA-4652-B9E9-FD8E69977334}" type="sibTrans" cxnId="{E9479941-2785-4DEF-AC8D-FA5D03E4C7AC}">
      <dgm:prSet/>
      <dgm:spPr/>
      <dgm:t>
        <a:bodyPr/>
        <a:lstStyle/>
        <a:p>
          <a:endParaRPr lang="cs-CZ"/>
        </a:p>
      </dgm:t>
    </dgm:pt>
    <dgm:pt modelId="{7C571038-195C-4B77-98A9-908AB84CC83B}" type="pres">
      <dgm:prSet presAssocID="{0BBCFC39-03DA-42BB-A5E9-2B794F578D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6C3829C-3F9B-467B-B572-79F9C4FE4EBD}" type="pres">
      <dgm:prSet presAssocID="{638D25AB-8DF9-4BEF-B24E-16DD648F0754}" presName="parentText" presStyleLbl="node1" presStyleIdx="0" presStyleCnt="2" custScaleY="6551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A5FB22-F0CC-4903-9571-9B934B4D18B0}" type="pres">
      <dgm:prSet presAssocID="{638D25AB-8DF9-4BEF-B24E-16DD648F0754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E0FBAB-B86F-4B5A-94B5-012378543AA0}" type="pres">
      <dgm:prSet presAssocID="{E1DF0845-968C-4365-9BD8-CB90EDAD0108}" presName="parentText" presStyleLbl="node1" presStyleIdx="1" presStyleCnt="2" custScaleY="8460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C7FED1-2061-4168-A6C8-947971379217}" type="pres">
      <dgm:prSet presAssocID="{E1DF0845-968C-4365-9BD8-CB90EDAD010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E0AB78-9835-4DCC-AEF3-DE9130DEC03E}" srcId="{638D25AB-8DF9-4BEF-B24E-16DD648F0754}" destId="{4826C681-54D5-415E-8078-D528377E9FC7}" srcOrd="0" destOrd="0" parTransId="{F937A996-4921-4BFD-88B0-9A7533EC040E}" sibTransId="{DDEDCE54-48BF-450D-8592-845D61FFDC6B}"/>
    <dgm:cxn modelId="{E9479941-2785-4DEF-AC8D-FA5D03E4C7AC}" srcId="{E1DF0845-968C-4365-9BD8-CB90EDAD0108}" destId="{FE0BDA7F-AF51-47FA-BD81-1D0FD960447D}" srcOrd="0" destOrd="0" parTransId="{CB989DFF-148F-426D-BD30-5AD3DE32263F}" sibTransId="{105AFC3C-21EA-4652-B9E9-FD8E69977334}"/>
    <dgm:cxn modelId="{1ED6D047-86BB-459D-83CC-B70BDC829994}" type="presOf" srcId="{4826C681-54D5-415E-8078-D528377E9FC7}" destId="{95A5FB22-F0CC-4903-9571-9B934B4D18B0}" srcOrd="0" destOrd="0" presId="urn:microsoft.com/office/officeart/2005/8/layout/vList2"/>
    <dgm:cxn modelId="{392B54DC-E16E-4DB3-B368-37E6D152710C}" type="presOf" srcId="{638D25AB-8DF9-4BEF-B24E-16DD648F0754}" destId="{26C3829C-3F9B-467B-B572-79F9C4FE4EBD}" srcOrd="0" destOrd="0" presId="urn:microsoft.com/office/officeart/2005/8/layout/vList2"/>
    <dgm:cxn modelId="{74B9E770-D802-4181-838C-717EBD539B9A}" type="presOf" srcId="{E1DF0845-968C-4365-9BD8-CB90EDAD0108}" destId="{EFE0FBAB-B86F-4B5A-94B5-012378543AA0}" srcOrd="0" destOrd="0" presId="urn:microsoft.com/office/officeart/2005/8/layout/vList2"/>
    <dgm:cxn modelId="{05F825B4-64F8-4311-9403-5C7DD4DDAE6F}" srcId="{0BBCFC39-03DA-42BB-A5E9-2B794F578DD7}" destId="{E1DF0845-968C-4365-9BD8-CB90EDAD0108}" srcOrd="1" destOrd="0" parTransId="{2F2F9BEC-D589-40CE-A674-BB840923572A}" sibTransId="{9B1A5E6A-B842-4FAE-BE4A-D095D812F29F}"/>
    <dgm:cxn modelId="{31120FA3-1299-4456-8D92-47E55156CCCB}" srcId="{0BBCFC39-03DA-42BB-A5E9-2B794F578DD7}" destId="{638D25AB-8DF9-4BEF-B24E-16DD648F0754}" srcOrd="0" destOrd="0" parTransId="{FEA6668E-9F83-4681-B72E-71B65DD2764B}" sibTransId="{883693A9-B0D0-435B-B839-B5E6F0AFD3C7}"/>
    <dgm:cxn modelId="{72736919-D9F8-455A-AF33-6596F27A5A98}" type="presOf" srcId="{0BBCFC39-03DA-42BB-A5E9-2B794F578DD7}" destId="{7C571038-195C-4B77-98A9-908AB84CC83B}" srcOrd="0" destOrd="0" presId="urn:microsoft.com/office/officeart/2005/8/layout/vList2"/>
    <dgm:cxn modelId="{5A02917B-FC8C-4065-83A0-902B5E38443F}" type="presOf" srcId="{FE0BDA7F-AF51-47FA-BD81-1D0FD960447D}" destId="{28C7FED1-2061-4168-A6C8-947971379217}" srcOrd="0" destOrd="0" presId="urn:microsoft.com/office/officeart/2005/8/layout/vList2"/>
    <dgm:cxn modelId="{76EEC76E-8E3F-4DEE-AD06-D6CD68994360}" type="presParOf" srcId="{7C571038-195C-4B77-98A9-908AB84CC83B}" destId="{26C3829C-3F9B-467B-B572-79F9C4FE4EBD}" srcOrd="0" destOrd="0" presId="urn:microsoft.com/office/officeart/2005/8/layout/vList2"/>
    <dgm:cxn modelId="{48406999-5A4B-4632-99A7-ED046C2087EE}" type="presParOf" srcId="{7C571038-195C-4B77-98A9-908AB84CC83B}" destId="{95A5FB22-F0CC-4903-9571-9B934B4D18B0}" srcOrd="1" destOrd="0" presId="urn:microsoft.com/office/officeart/2005/8/layout/vList2"/>
    <dgm:cxn modelId="{D23E21DD-C445-452B-B25F-CD95D17C3A35}" type="presParOf" srcId="{7C571038-195C-4B77-98A9-908AB84CC83B}" destId="{EFE0FBAB-B86F-4B5A-94B5-012378543AA0}" srcOrd="2" destOrd="0" presId="urn:microsoft.com/office/officeart/2005/8/layout/vList2"/>
    <dgm:cxn modelId="{B50AC604-25FD-449D-8BEE-02469CD7AB5A}" type="presParOf" srcId="{7C571038-195C-4B77-98A9-908AB84CC83B}" destId="{28C7FED1-2061-4168-A6C8-94797137921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45D730-687B-464C-9D26-A712F4C22E14}">
      <dsp:nvSpPr>
        <dsp:cNvPr id="0" name=""/>
        <dsp:cNvSpPr/>
      </dsp:nvSpPr>
      <dsp:spPr>
        <a:xfrm>
          <a:off x="0" y="467194"/>
          <a:ext cx="82296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09EEAE-3A74-41BA-BE0E-029BF5654672}">
      <dsp:nvSpPr>
        <dsp:cNvPr id="0" name=""/>
        <dsp:cNvSpPr/>
      </dsp:nvSpPr>
      <dsp:spPr>
        <a:xfrm>
          <a:off x="411480" y="9634"/>
          <a:ext cx="5760720" cy="915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Potřeba sounáležitosti</a:t>
          </a:r>
          <a:endParaRPr lang="cs-CZ" sz="3100" kern="1200" dirty="0"/>
        </a:p>
      </dsp:txBody>
      <dsp:txXfrm>
        <a:off x="411480" y="9634"/>
        <a:ext cx="5760720" cy="915120"/>
      </dsp:txXfrm>
    </dsp:sp>
    <dsp:sp modelId="{5BAB7A43-4886-4217-B0AB-4A54CC6ACB69}">
      <dsp:nvSpPr>
        <dsp:cNvPr id="0" name=""/>
        <dsp:cNvSpPr/>
      </dsp:nvSpPr>
      <dsp:spPr>
        <a:xfrm>
          <a:off x="0" y="1873355"/>
          <a:ext cx="82296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8662909"/>
              <a:satOff val="7828"/>
              <a:lumOff val="8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A8973B-EDFB-42D3-8EF1-A1FFB6850C65}">
      <dsp:nvSpPr>
        <dsp:cNvPr id="0" name=""/>
        <dsp:cNvSpPr/>
      </dsp:nvSpPr>
      <dsp:spPr>
        <a:xfrm>
          <a:off x="370385" y="1440430"/>
          <a:ext cx="5760720" cy="915120"/>
        </a:xfrm>
        <a:prstGeom prst="roundRect">
          <a:avLst/>
        </a:prstGeom>
        <a:solidFill>
          <a:schemeClr val="accent2">
            <a:hueOff val="-8662909"/>
            <a:satOff val="7828"/>
            <a:lumOff val="8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Potřeba uznání</a:t>
          </a:r>
          <a:endParaRPr lang="cs-CZ" sz="3100" kern="1200" dirty="0"/>
        </a:p>
      </dsp:txBody>
      <dsp:txXfrm>
        <a:off x="370385" y="1440430"/>
        <a:ext cx="5760720" cy="915120"/>
      </dsp:txXfrm>
    </dsp:sp>
    <dsp:sp modelId="{08633284-8A40-4098-9A7A-847AF6CF1EF1}">
      <dsp:nvSpPr>
        <dsp:cNvPr id="0" name=""/>
        <dsp:cNvSpPr/>
      </dsp:nvSpPr>
      <dsp:spPr>
        <a:xfrm>
          <a:off x="0" y="3279515"/>
          <a:ext cx="82296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-17325818"/>
              <a:satOff val="15657"/>
              <a:lumOff val="17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336CAF-1FFD-4AD9-8249-3BD618A007B0}">
      <dsp:nvSpPr>
        <dsp:cNvPr id="0" name=""/>
        <dsp:cNvSpPr/>
      </dsp:nvSpPr>
      <dsp:spPr>
        <a:xfrm>
          <a:off x="411480" y="2821955"/>
          <a:ext cx="5760720" cy="915120"/>
        </a:xfrm>
        <a:prstGeom prst="roundRect">
          <a:avLst/>
        </a:prstGeom>
        <a:solidFill>
          <a:schemeClr val="accent2">
            <a:hueOff val="-17325818"/>
            <a:satOff val="15657"/>
            <a:lumOff val="176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solidFill>
                <a:schemeClr val="bg2">
                  <a:lumMod val="50000"/>
                </a:schemeClr>
              </a:solidFill>
            </a:rPr>
            <a:t>Rozvoj osobního potenciálu</a:t>
          </a:r>
          <a:endParaRPr lang="cs-CZ" sz="31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411480" y="2821955"/>
        <a:ext cx="5760720" cy="9151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6C3829C-3F9B-467B-B572-79F9C4FE4EBD}">
      <dsp:nvSpPr>
        <dsp:cNvPr id="0" name=""/>
        <dsp:cNvSpPr/>
      </dsp:nvSpPr>
      <dsp:spPr>
        <a:xfrm>
          <a:off x="0" y="118055"/>
          <a:ext cx="8229600" cy="1046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Práce s jedincem – sebepoznání, </a:t>
          </a:r>
          <a:r>
            <a:rPr lang="cs-CZ" sz="3300" kern="1200" dirty="0" err="1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sebepřijetí</a:t>
          </a:r>
          <a:endParaRPr lang="cs-CZ" sz="3300" kern="1200" dirty="0">
            <a:solidFill>
              <a:schemeClr val="accent2">
                <a:lumMod val="75000"/>
              </a:schemeClr>
            </a:solidFill>
            <a:latin typeface="Albertus Medium" pitchFamily="34" charset="0"/>
          </a:endParaRPr>
        </a:p>
      </dsp:txBody>
      <dsp:txXfrm>
        <a:off x="0" y="118055"/>
        <a:ext cx="8229600" cy="1046291"/>
      </dsp:txXfrm>
    </dsp:sp>
    <dsp:sp modelId="{95A5FB22-F0CC-4903-9571-9B934B4D18B0}">
      <dsp:nvSpPr>
        <dsp:cNvPr id="0" name=""/>
        <dsp:cNvSpPr/>
      </dsp:nvSpPr>
      <dsp:spPr>
        <a:xfrm>
          <a:off x="0" y="1164346"/>
          <a:ext cx="8229600" cy="948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600" kern="1200" dirty="0" smtClean="0"/>
            <a:t>Osobnostní dovednosti, komunikace, empatie, předcházení a řešení konfliktů, </a:t>
          </a:r>
          <a:r>
            <a:rPr lang="cs-CZ" sz="2600" kern="1200" dirty="0" err="1" smtClean="0"/>
            <a:t>prosociálnost</a:t>
          </a:r>
          <a:endParaRPr lang="cs-CZ" sz="2600" kern="1200" dirty="0"/>
        </a:p>
      </dsp:txBody>
      <dsp:txXfrm>
        <a:off x="0" y="1164346"/>
        <a:ext cx="8229600" cy="948577"/>
      </dsp:txXfrm>
    </dsp:sp>
    <dsp:sp modelId="{EFE0FBAB-B86F-4B5A-94B5-012378543AA0}">
      <dsp:nvSpPr>
        <dsp:cNvPr id="0" name=""/>
        <dsp:cNvSpPr/>
      </dsp:nvSpPr>
      <dsp:spPr>
        <a:xfrm>
          <a:off x="0" y="2112924"/>
          <a:ext cx="8229600" cy="1351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accent2">
                  <a:lumMod val="75000"/>
                </a:schemeClr>
              </a:solidFill>
              <a:latin typeface="Albertus Medium" pitchFamily="34" charset="0"/>
            </a:rPr>
            <a:t>Práce s kolektivem třídy- posílení přátelských vztahů – spolupráce, tolerance,vzájemná pomoc</a:t>
          </a:r>
          <a:endParaRPr lang="cs-CZ" sz="2800" kern="1200" dirty="0">
            <a:solidFill>
              <a:schemeClr val="accent2">
                <a:lumMod val="75000"/>
              </a:schemeClr>
            </a:solidFill>
            <a:latin typeface="Albertus Medium" pitchFamily="34" charset="0"/>
          </a:endParaRPr>
        </a:p>
      </dsp:txBody>
      <dsp:txXfrm>
        <a:off x="0" y="2112924"/>
        <a:ext cx="8229600" cy="1351168"/>
      </dsp:txXfrm>
    </dsp:sp>
    <dsp:sp modelId="{28C7FED1-2061-4168-A6C8-947971379217}">
      <dsp:nvSpPr>
        <dsp:cNvPr id="0" name=""/>
        <dsp:cNvSpPr/>
      </dsp:nvSpPr>
      <dsp:spPr>
        <a:xfrm>
          <a:off x="0" y="3464092"/>
          <a:ext cx="8229600" cy="948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600" kern="1200" dirty="0" smtClean="0"/>
            <a:t>Postoje, komunikační dovednosti, práce skupiny, sociální skupina a její normy, hodnoty</a:t>
          </a:r>
          <a:endParaRPr lang="cs-CZ" sz="2600" kern="1200" dirty="0"/>
        </a:p>
      </dsp:txBody>
      <dsp:txXfrm>
        <a:off x="0" y="3464092"/>
        <a:ext cx="8229600" cy="948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microsoft.com/office/2006/relationships/legacyDiagramText" Target="legacyDiagramText2.bin"/><Relationship Id="rId1" Type="http://schemas.microsoft.com/office/2006/relationships/legacyDiagramText" Target="legacyDiagramText1.bin"/></Relationships>
</file>

<file path=ppt/drawings/_rels/vmlDrawing2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5.bin"/><Relationship Id="rId2" Type="http://schemas.microsoft.com/office/2006/relationships/legacyDiagramText" Target="legacyDiagramText4.bin"/><Relationship Id="rId1" Type="http://schemas.microsoft.com/office/2006/relationships/legacyDiagramText" Target="legacyDiagramText3.bin"/><Relationship Id="rId5" Type="http://schemas.microsoft.com/office/2006/relationships/legacyDiagramText" Target="legacyDiagramText7.bin"/><Relationship Id="rId4" Type="http://schemas.microsoft.com/office/2006/relationships/legacyDiagramText" Target="legacyDiagramText6.bin"/></Relationships>
</file>

<file path=ppt/drawings/_rels/vmlDrawing3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10.bin"/><Relationship Id="rId2" Type="http://schemas.microsoft.com/office/2006/relationships/legacyDiagramText" Target="legacyDiagramText9.bin"/><Relationship Id="rId1" Type="http://schemas.microsoft.com/office/2006/relationships/legacyDiagramText" Target="legacyDiagramText8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fld id="{35E6A2A0-57A3-46CE-80B6-B5170D72846E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</a:defRPr>
            </a:lvl1pPr>
          </a:lstStyle>
          <a:p>
            <a:pPr>
              <a:defRPr/>
            </a:pPr>
            <a:fld id="{D53DCBB0-376F-400D-A187-C00E1D33C8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43FCFE-AA28-4646-BD64-1186C82E309D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CF0358-1AC5-47EB-A15E-2B308809E0CC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DF5F3D-8F6E-4888-BA71-5DF1D0B3936F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92980C-1652-4CDD-A7F4-41B1275F04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78A09-5ACD-403F-B1B9-4CE04361A71E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8E7CC-D88C-4779-9516-7441E8C98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93E480-989F-4DC0-9BB7-20A1E8A35B1E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4F1778-96B1-4801-9F71-E93F74B268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80ECCF-8E24-4BF7-A83F-E3D67778B310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9F815C-8330-4625-9E41-8DE7DEE445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D060A5-BA50-42F2-97A7-AEE61C92A108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5501EE-9A87-467B-8FEA-83FEE6D9CB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9D5DD-709C-4146-AB37-CF338978B597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6BFE0-F18E-4AD7-8849-3B553031F5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3D3292-95C3-4FBA-8AA0-CDAF9354655C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229F94-30D6-4EEC-8D92-41E1A22DF3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85F73-2344-4612-9FDC-00942FC0081D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3BA2C-E5D4-440B-A434-1FBA8CE972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7"/>
            <p:cNvCxnSpPr/>
            <p:nvPr/>
          </p:nvCxnSpPr>
          <p:spPr>
            <a:xfrm rot="16200000">
              <a:off x="6663593" y="12945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 rot="5400000" flipH="1">
              <a:off x="6744513" y="12935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11"/>
            <p:cNvCxnSpPr/>
            <p:nvPr/>
          </p:nvCxnSpPr>
          <p:spPr>
            <a:xfrm rot="16200000">
              <a:off x="6663593" y="12945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 flipH="1">
              <a:off x="6744513" y="12935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15"/>
            <p:cNvCxnSpPr/>
            <p:nvPr/>
          </p:nvCxnSpPr>
          <p:spPr>
            <a:xfrm rot="16200000">
              <a:off x="6663592" y="1294506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rot="5400000" flipH="1">
              <a:off x="6744512" y="12935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5B9638-468D-4FD7-9886-A5DD5B6A1EF7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A53DE1-A2D2-416F-9DEE-068445B62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ECCA2-689E-4EA1-A493-C23622AA0171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EC293-59B9-4431-8A16-410F819CA5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15F7-86A9-4ECC-84A4-0D6AB38B5748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D0F13-5576-4D3C-809E-84C9B95E2D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>
            <a:normAutofit/>
          </a:bodyPr>
          <a:lstStyle/>
          <a:p>
            <a:pPr lvl="0"/>
            <a:endParaRPr lang="cs-CZ" noProof="0" smtClean="0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8FC4D-D74B-4E9B-8336-320EEA4E1F7A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7524D-68BE-4BA3-92F9-CC5B3FC86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10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3539BAC-7138-4BC2-AFE3-A1F737C4DD54}" type="datetimeFigureOut">
              <a:rPr lang="cs-CZ"/>
              <a:pPr>
                <a:defRPr/>
              </a:pPr>
              <a:t>17.11.2011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F4A92CD-6834-4FFE-8AFD-7428BF5F4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0" r:id="rId1"/>
    <p:sldLayoutId id="2147483834" r:id="rId2"/>
    <p:sldLayoutId id="2147483841" r:id="rId3"/>
    <p:sldLayoutId id="2147483842" r:id="rId4"/>
    <p:sldLayoutId id="2147483843" r:id="rId5"/>
    <p:sldLayoutId id="2147483835" r:id="rId6"/>
    <p:sldLayoutId id="2147483844" r:id="rId7"/>
    <p:sldLayoutId id="2147483836" r:id="rId8"/>
    <p:sldLayoutId id="2147483845" r:id="rId9"/>
    <p:sldLayoutId id="2147483837" r:id="rId10"/>
    <p:sldLayoutId id="2147483838" r:id="rId11"/>
    <p:sldLayoutId id="2147483839" r:id="rId1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95288" y="1989138"/>
            <a:ext cx="7993062" cy="2447925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92D050"/>
                </a:solidFill>
                <a:latin typeface="Albertus Extra Bold" pitchFamily="34" charset="0"/>
              </a:rPr>
              <a:t>Program prevence</a:t>
            </a:r>
            <a:br>
              <a:rPr lang="cs-CZ" sz="5400" b="1" dirty="0" smtClean="0">
                <a:solidFill>
                  <a:srgbClr val="92D050"/>
                </a:solidFill>
                <a:latin typeface="Albertus Extra Bold" pitchFamily="34" charset="0"/>
              </a:rPr>
            </a:br>
            <a:r>
              <a:rPr lang="cs-CZ" sz="5400" b="1" dirty="0" smtClean="0">
                <a:solidFill>
                  <a:srgbClr val="92D050"/>
                </a:solidFill>
                <a:latin typeface="Albertus Extra Bold" pitchFamily="34" charset="0"/>
              </a:rPr>
              <a:t> posilující osobnost žáka</a:t>
            </a:r>
            <a:endParaRPr lang="cs-CZ" sz="5400" dirty="0" smtClean="0">
              <a:solidFill>
                <a:srgbClr val="92D050"/>
              </a:solidFill>
              <a:latin typeface="Albertus Extra Bold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5589588"/>
            <a:ext cx="8604250" cy="1268412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cs-CZ" sz="4000" b="1" smtClean="0">
                <a:solidFill>
                  <a:schemeClr val="folHlink"/>
                </a:solidFill>
                <a:latin typeface="Arial" pitchFamily="34" charset="0"/>
                <a:ea typeface="ScriptS"/>
                <a:cs typeface="ScriptS"/>
              </a:rPr>
              <a:t>Konference PPRCH </a:t>
            </a:r>
            <a:r>
              <a:rPr lang="cs-CZ" sz="2800" b="1" smtClean="0">
                <a:solidFill>
                  <a:schemeClr val="folHlink"/>
                </a:solidFill>
                <a:latin typeface="Arial" pitchFamily="34" charset="0"/>
                <a:ea typeface="ScriptS"/>
                <a:cs typeface="ScriptS"/>
              </a:rPr>
              <a:t>2011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cs-CZ" sz="1800" b="1" smtClean="0">
                <a:solidFill>
                  <a:schemeClr val="bg1"/>
                </a:solidFill>
                <a:latin typeface="Arial" pitchFamily="34" charset="0"/>
                <a:ea typeface="ScriptS"/>
                <a:cs typeface="ScriptS"/>
              </a:rPr>
              <a:t>Ing. Mgr. M. Nováková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156325" y="6165850"/>
            <a:ext cx="2987675" cy="6921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85750"/>
            <a:ext cx="8208962" cy="1414463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  <a:latin typeface="Viner Hand ITC" pitchFamily="66" charset="0"/>
              </a:rPr>
              <a:t> </a:t>
            </a:r>
            <a:r>
              <a:rPr lang="cs-CZ" sz="3200" b="1" u="sng" dirty="0" smtClean="0">
                <a:solidFill>
                  <a:schemeClr val="accent2"/>
                </a:solidFill>
              </a:rPr>
              <a:t>Syndrom rizikového chování </a:t>
            </a:r>
            <a:br>
              <a:rPr lang="cs-CZ" sz="3200" b="1" u="sng" dirty="0" smtClean="0">
                <a:solidFill>
                  <a:schemeClr val="accent2"/>
                </a:solidFill>
              </a:rPr>
            </a:br>
            <a:r>
              <a:rPr lang="cs-CZ" sz="3200" b="1" u="sng" dirty="0" smtClean="0">
                <a:solidFill>
                  <a:schemeClr val="accent2"/>
                </a:solidFill>
              </a:rPr>
              <a:t>v dospívání (SRCH D) </a:t>
            </a:r>
            <a:br>
              <a:rPr lang="cs-CZ" sz="3200" b="1" u="sng" dirty="0" smtClean="0">
                <a:solidFill>
                  <a:schemeClr val="accent2"/>
                </a:solidFill>
              </a:rPr>
            </a:br>
            <a:endParaRPr lang="cs-CZ" sz="3200" dirty="0" smtClean="0">
              <a:solidFill>
                <a:schemeClr val="accent1"/>
              </a:solidFill>
              <a:latin typeface="Viner Hand ITC" pitchFamily="66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7905750" cy="6480175"/>
          </a:xfrm>
        </p:spPr>
        <p:txBody>
          <a:bodyPr>
            <a:normAutofit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DCDCDC"/>
                </a:solidFill>
                <a:latin typeface="Viner Hand ITC" pitchFamily="66" charset="0"/>
              </a:rPr>
              <a:t>1. </a:t>
            </a:r>
            <a:r>
              <a:rPr lang="cs-CZ" sz="2800" b="1" dirty="0" smtClean="0"/>
              <a:t>Abusus návykových látek (</a:t>
            </a:r>
            <a:r>
              <a:rPr lang="cs-CZ" sz="2800" b="1" dirty="0" err="1" smtClean="0"/>
              <a:t>ev</a:t>
            </a:r>
            <a:r>
              <a:rPr lang="cs-CZ" sz="2800" b="1" dirty="0" smtClean="0"/>
              <a:t>. vznik závislosti)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Nikotin, alkohol, </a:t>
            </a:r>
            <a:r>
              <a:rPr lang="cs-CZ" sz="2800" b="1" dirty="0" err="1" smtClean="0">
                <a:solidFill>
                  <a:schemeClr val="tx2">
                    <a:lumMod val="90000"/>
                  </a:schemeClr>
                </a:solidFill>
              </a:rPr>
              <a:t>kanabinoidy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,</a:t>
            </a:r>
            <a:r>
              <a:rPr lang="cs-CZ" sz="2800" b="1" dirty="0" err="1" smtClean="0">
                <a:solidFill>
                  <a:schemeClr val="tx2">
                    <a:lumMod val="90000"/>
                  </a:schemeClr>
                </a:solidFill>
              </a:rPr>
              <a:t>tzv.tvrdé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 drogy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2.V psychosociální oblasti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Sociální maladaptace,poruchy chování,agresivita, delikvence, úrazy, sebevraždy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/>
              <a:t>3.Rizika pro reprodukční zdraví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000000"/>
                </a:solidFill>
              </a:rPr>
              <a:t>	</a:t>
            </a:r>
            <a:r>
              <a:rPr lang="cs-CZ" sz="2800" b="1" dirty="0" smtClean="0">
                <a:solidFill>
                  <a:schemeClr val="tx2">
                    <a:lumMod val="90000"/>
                  </a:schemeClr>
                </a:solidFill>
              </a:rPr>
              <a:t>Předčasný začátek pohlavního života – střídání partnerů – pohlavní nemoci – aborty – časná a nechtěná těhotenství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cs-CZ" dirty="0" smtClean="0">
              <a:solidFill>
                <a:schemeClr val="folHlink"/>
              </a:solidFill>
              <a:latin typeface="Arial" pitchFamily="34" charset="0"/>
            </a:endParaRP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3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4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25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288" y="404813"/>
            <a:ext cx="8497887" cy="63706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solidFill>
                  <a:srgbClr val="000000"/>
                </a:solidFill>
              </a:rPr>
              <a:t>Informace </a:t>
            </a:r>
            <a:r>
              <a:rPr lang="cs-CZ" sz="1600" b="1" dirty="0">
                <a:solidFill>
                  <a:srgbClr val="000000"/>
                </a:solidFill>
                <a:cs typeface="Arial" pitchFamily="34" charset="0"/>
              </a:rPr>
              <a:t>→</a:t>
            </a:r>
            <a:r>
              <a:rPr lang="cs-CZ" sz="1600" b="1" dirty="0">
                <a:solidFill>
                  <a:srgbClr val="000000"/>
                </a:solidFill>
              </a:rPr>
              <a:t> </a:t>
            </a:r>
            <a:r>
              <a:rPr lang="cs-CZ" b="1" dirty="0">
                <a:solidFill>
                  <a:srgbClr val="000000"/>
                </a:solidFill>
              </a:rPr>
              <a:t>„norma“ chování vrstevníků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      </a:t>
            </a:r>
            <a:r>
              <a:rPr lang="cs-CZ" sz="3200" b="1" dirty="0">
                <a:solidFill>
                  <a:srgbClr val="92D050"/>
                </a:solidFill>
              </a:rPr>
              <a:t>preventivně  působí 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3200" b="1" dirty="0">
              <a:solidFill>
                <a:srgbClr val="92D05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3200" b="1" dirty="0">
              <a:solidFill>
                <a:srgbClr val="92D05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/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1. </a:t>
            </a:r>
            <a:r>
              <a:rPr lang="cs-CZ" b="1" u="sng" dirty="0">
                <a:latin typeface="Clarendon" pitchFamily="18" charset="0"/>
              </a:rPr>
              <a:t>Informace</a:t>
            </a:r>
            <a:r>
              <a:rPr lang="cs-CZ" b="1" dirty="0">
                <a:latin typeface="Clarendon" pitchFamily="18" charset="0"/>
              </a:rPr>
              <a:t> o důsledcích RCH   (</a:t>
            </a:r>
            <a:r>
              <a:rPr lang="cs-CZ" b="1" u="sng" dirty="0">
                <a:solidFill>
                  <a:schemeClr val="accent3"/>
                </a:solidFill>
                <a:latin typeface="Clarendon" pitchFamily="18" charset="0"/>
              </a:rPr>
              <a:t>vědomosti samy nestačí </a:t>
            </a:r>
            <a:r>
              <a:rPr lang="cs-CZ" b="1" dirty="0">
                <a:solidFill>
                  <a:schemeClr val="accent3"/>
                </a:solidFill>
                <a:latin typeface="Clarendon" pitchFamily="18" charset="0"/>
              </a:rPr>
              <a:t>,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>
                <a:latin typeface="Clarendon" pitchFamily="18" charset="0"/>
              </a:rPr>
              <a:t>                      </a:t>
            </a:r>
            <a:r>
              <a:rPr lang="cs-CZ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Clarendon" pitchFamily="18" charset="0"/>
              </a:rPr>
              <a:t>zvl. u ohrožených jedinců)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600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latin typeface="Clarendon" pitchFamily="18" charset="0"/>
              </a:rPr>
              <a:t>2. Motivace</a:t>
            </a:r>
            <a:r>
              <a:rPr lang="cs-CZ" sz="1600" b="1" dirty="0">
                <a:latin typeface="Clarendon" pitchFamily="18" charset="0"/>
              </a:rPr>
              <a:t>  </a:t>
            </a:r>
            <a:r>
              <a:rPr lang="cs-CZ" b="1" dirty="0">
                <a:latin typeface="Clarendon" pitchFamily="18" charset="0"/>
              </a:rPr>
              <a:t>pro zdravý životní styl (ZŽS),  </a:t>
            </a:r>
            <a:endParaRPr lang="cs-CZ" b="1" dirty="0">
              <a:latin typeface="Clarendon" pitchFamily="18" charset="0"/>
              <a:cs typeface="Arial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b="1" dirty="0">
                <a:latin typeface="Clarendon" pitchFamily="18" charset="0"/>
              </a:rPr>
              <a:t>                         </a:t>
            </a:r>
            <a:r>
              <a:rPr lang="cs-CZ" b="1" dirty="0">
                <a:latin typeface="Clarendon" pitchFamily="18" charset="0"/>
              </a:rPr>
              <a:t>SRCH D však nahrazuje </a:t>
            </a:r>
            <a:r>
              <a:rPr lang="cs-CZ" b="1" dirty="0">
                <a:solidFill>
                  <a:schemeClr val="accent3"/>
                </a:solidFill>
                <a:latin typeface="Clarendon" pitchFamily="18" charset="0"/>
              </a:rPr>
              <a:t>něco „důležitého“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>
                <a:latin typeface="Clarendon" pitchFamily="18" charset="0"/>
              </a:rPr>
              <a:t>                       co dospívajícímu chybí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larendon" pitchFamily="18" charset="0"/>
              </a:rPr>
              <a:t>                       motivace pro RCH    silnější než pro ZŽS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latin typeface="Clarendon" pitchFamily="18" charset="0"/>
              </a:rPr>
              <a:t>3. Dovednosti </a:t>
            </a:r>
            <a:r>
              <a:rPr lang="cs-CZ" sz="1600" b="1" dirty="0">
                <a:latin typeface="Clarendon" pitchFamily="18" charset="0"/>
                <a:cs typeface="Arial" pitchFamily="34" charset="0"/>
              </a:rPr>
              <a:t>→</a:t>
            </a:r>
            <a:r>
              <a:rPr lang="cs-CZ" sz="1600" b="1" dirty="0"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jak odolávat tlaku vrstevníků- jak odmítat RCH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>
              <a:latin typeface="Clarendo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sz="2000" b="1" u="sng" dirty="0">
                <a:solidFill>
                  <a:schemeClr val="accent3"/>
                </a:solidFill>
                <a:latin typeface="Clarendon" pitchFamily="18" charset="0"/>
              </a:rPr>
              <a:t>Represe</a:t>
            </a:r>
            <a:r>
              <a:rPr lang="cs-CZ" sz="2000" b="1" u="sng" dirty="0">
                <a:solidFill>
                  <a:srgbClr val="000000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  <a:cs typeface="Arial" pitchFamily="34" charset="0"/>
              </a:rPr>
              <a:t>→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účinná</a:t>
            </a:r>
            <a:r>
              <a:rPr lang="cs-CZ" dirty="0">
                <a:latin typeface="Clarendon" pitchFamily="18" charset="0"/>
              </a:rPr>
              <a:t>: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zákony (drogy, doprava, trestná činnost)</a:t>
            </a:r>
          </a:p>
          <a:p>
            <a:pPr>
              <a:lnSpc>
                <a:spcPct val="80000"/>
              </a:lnSpc>
              <a:defRPr/>
            </a:pPr>
            <a:endParaRPr lang="cs-CZ" dirty="0">
              <a:solidFill>
                <a:schemeClr val="accent1"/>
              </a:solidFill>
              <a:latin typeface="Clarendo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rgbClr val="000000"/>
                </a:solidFill>
                <a:latin typeface="Clarendon" pitchFamily="18" charset="0"/>
              </a:rPr>
              <a:t>             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  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  <a:cs typeface="Arial" pitchFamily="34" charset="0"/>
              </a:rPr>
              <a:t>→</a:t>
            </a:r>
            <a:r>
              <a:rPr lang="cs-CZ" dirty="0">
                <a:solidFill>
                  <a:srgbClr val="66FF33"/>
                </a:solidFill>
                <a:latin typeface="Clarendon" pitchFamily="18" charset="0"/>
              </a:rPr>
              <a:t> </a:t>
            </a:r>
            <a:r>
              <a:rPr lang="cs-CZ" b="1" dirty="0">
                <a:latin typeface="Clarendon" pitchFamily="18" charset="0"/>
              </a:rPr>
              <a:t>málo až neúčinná:</a:t>
            </a:r>
            <a:r>
              <a:rPr lang="cs-CZ" dirty="0">
                <a:solidFill>
                  <a:srgbClr val="000000"/>
                </a:solidFill>
                <a:latin typeface="Clarendon" pitchFamily="18" charset="0"/>
              </a:rPr>
              <a:t>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u konkrétního dospívajícího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  	</a:t>
            </a:r>
            <a:r>
              <a:rPr lang="cs-CZ" sz="1400" dirty="0">
                <a:solidFill>
                  <a:schemeClr val="accent1"/>
                </a:solidFill>
                <a:latin typeface="Clarendon" pitchFamily="18" charset="0"/>
                <a:cs typeface="Arial" pitchFamily="34" charset="0"/>
              </a:rPr>
              <a:t>►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pouze mezní limity chování 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	</a:t>
            </a:r>
            <a:r>
              <a:rPr lang="cs-CZ" sz="1400" dirty="0">
                <a:solidFill>
                  <a:schemeClr val="accent1"/>
                </a:solidFill>
                <a:latin typeface="Clarendon" pitchFamily="18" charset="0"/>
                <a:cs typeface="Arial" pitchFamily="34" charset="0"/>
              </a:rPr>
              <a:t>►  </a:t>
            </a: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rozhodnout se pro ZŽS musí sám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>
                <a:solidFill>
                  <a:schemeClr val="accent1"/>
                </a:solidFill>
                <a:latin typeface="Clarendon" pitchFamily="18" charset="0"/>
              </a:rPr>
              <a:t>               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b="1" dirty="0"/>
              <a:t>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cs-CZ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bdélník 1"/>
          <p:cNvSpPr>
            <a:spLocks noChangeArrowheads="1"/>
          </p:cNvSpPr>
          <p:nvPr/>
        </p:nvSpPr>
        <p:spPr bwMode="auto">
          <a:xfrm>
            <a:off x="539750" y="1052513"/>
            <a:ext cx="8208963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solidFill>
                  <a:schemeClr val="accent1"/>
                </a:solidFill>
              </a:rPr>
              <a:t>Hlavní rizikové faktory dospívání</a:t>
            </a:r>
          </a:p>
          <a:p>
            <a:endParaRPr lang="cs-CZ" b="1"/>
          </a:p>
          <a:p>
            <a:endParaRPr lang="cs-CZ" b="1"/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Malá sebedůvěra, malá sebeúcta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Příslušnost k menšinám (rasovým, etnickým, náboženským)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Chybějící rodinné zázemí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Chybějící vrstevnické kontakty</a:t>
            </a:r>
          </a:p>
          <a:p>
            <a:pPr>
              <a:buFont typeface="Arial" pitchFamily="34" charset="0"/>
              <a:buChar char="•"/>
            </a:pPr>
            <a:endParaRPr lang="cs-CZ" sz="20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>
                <a:latin typeface="Papyrus" pitchFamily="66" charset="0"/>
              </a:rPr>
              <a:t>Chybění smyslu života  -  chybí odpověď na základní otázky ve vztahu s hledáním identity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1"/>
          <p:cNvSpPr>
            <a:spLocks noChangeArrowheads="1"/>
          </p:cNvSpPr>
          <p:nvPr/>
        </p:nvSpPr>
        <p:spPr bwMode="auto">
          <a:xfrm>
            <a:off x="539750" y="1052513"/>
            <a:ext cx="8208963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solidFill>
                  <a:schemeClr val="accent1"/>
                </a:solidFill>
              </a:rPr>
              <a:t>Hlavní ochranné  faktory dospívání</a:t>
            </a:r>
          </a:p>
          <a:p>
            <a:endParaRPr lang="cs-CZ" b="1"/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Funkční rodina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Sebedůvěra a sebeúcta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Zapojení do pozitivní skupiny vrstevníků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Provázení zralým a angažovaným dospělým</a:t>
            </a:r>
          </a:p>
          <a:p>
            <a:pPr>
              <a:buFont typeface="Arial" pitchFamily="34" charset="0"/>
              <a:buChar char="•"/>
            </a:pPr>
            <a:endParaRPr lang="cs-CZ" sz="2400" b="1">
              <a:latin typeface="Papyru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>
                <a:latin typeface="Papyrus" pitchFamily="66" charset="0"/>
              </a:rPr>
              <a:t>Komunikativní dovednosti</a:t>
            </a:r>
          </a:p>
          <a:p>
            <a:endParaRPr lang="cs-CZ" sz="2400" b="1">
              <a:latin typeface="Palatino" pitchFamily="18" charset="0"/>
            </a:endParaRPr>
          </a:p>
          <a:p>
            <a:pPr>
              <a:buFont typeface="Arial" pitchFamily="34" charset="0"/>
              <a:buChar char="•"/>
            </a:pPr>
            <a:endParaRPr lang="cs-CZ" b="1"/>
          </a:p>
          <a:p>
            <a:pPr>
              <a:buFont typeface="Arial" pitchFamily="34" charset="0"/>
              <a:buChar char="•"/>
            </a:pPr>
            <a:endParaRPr lang="cs-CZ" b="1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950" y="836613"/>
            <a:ext cx="8928100" cy="49244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>
                <a:solidFill>
                  <a:schemeClr val="accent1"/>
                </a:solidFill>
              </a:rPr>
              <a:t>Prevence SRCH D</a:t>
            </a:r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b="1" dirty="0"/>
          </a:p>
          <a:p>
            <a:pPr>
              <a:defRPr/>
            </a:pPr>
            <a:endParaRPr lang="cs-CZ" b="1" dirty="0"/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Zajišťovat zdravý psychosociální vývoj</a:t>
            </a:r>
          </a:p>
          <a:p>
            <a:pPr>
              <a:buFont typeface="Arial" pitchFamily="34" charset="0"/>
              <a:buChar char="•"/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defRPr/>
            </a:pPr>
            <a:r>
              <a:rPr lang="cs-CZ" sz="2800" b="1" dirty="0">
                <a:latin typeface="Papyrus" pitchFamily="66" charset="0"/>
              </a:rPr>
              <a:t>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Odstraňovat faktory rizikové</a:t>
            </a:r>
          </a:p>
          <a:p>
            <a:pPr>
              <a:buFont typeface="Arial" pitchFamily="34" charset="0"/>
              <a:buChar char="•"/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defRPr/>
            </a:pPr>
            <a:endParaRPr lang="cs-CZ" sz="2800" b="1" dirty="0">
              <a:latin typeface="Papyrus" pitchFamily="66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2800" b="1" dirty="0">
                <a:latin typeface="Papyrus" pitchFamily="66" charset="0"/>
              </a:rPr>
              <a:t>Posilovat faktory ochranné - </a:t>
            </a:r>
            <a:r>
              <a:rPr lang="cs-CZ" sz="2800" b="1" u="sng" dirty="0">
                <a:solidFill>
                  <a:schemeClr val="accent3"/>
                </a:solidFill>
                <a:latin typeface="Papyrus" pitchFamily="66" charset="0"/>
              </a:rPr>
              <a:t>práce s </a:t>
            </a:r>
            <a:r>
              <a:rPr lang="cs-CZ" sz="2800" b="1" u="sng" dirty="0">
                <a:solidFill>
                  <a:schemeClr val="accent3"/>
                </a:solidFill>
                <a:latin typeface="Papyrus" pitchFamily="66" charset="0"/>
              </a:rPr>
              <a:t>jednotlivcem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accent3"/>
                </a:solidFill>
                <a:latin typeface="Papyrus" pitchFamily="66" charset="0"/>
              </a:rPr>
              <a:t>Doc. MUDr. J. Hamanová, senát 2006 </a:t>
            </a:r>
            <a:endParaRPr lang="cs-CZ" sz="2000" b="1" dirty="0">
              <a:solidFill>
                <a:schemeClr val="accent3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277813"/>
            <a:ext cx="7067550" cy="1139825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Albertus Medium" pitchFamily="34" charset="0"/>
              </a:rPr>
              <a:t>Výchovný trojúhelník</a:t>
            </a:r>
            <a:endParaRPr lang="cs-CZ" dirty="0">
              <a:solidFill>
                <a:schemeClr val="tx1"/>
              </a:solidFill>
              <a:latin typeface="Albertus Medium" pitchFamily="34" charset="0"/>
            </a:endParaRPr>
          </a:p>
        </p:txBody>
      </p:sp>
      <p:graphicFrame>
        <p:nvGraphicFramePr>
          <p:cNvPr id="1026" name="Diagram 2"/>
          <p:cNvGraphicFramePr>
            <a:graphicFrameLocks/>
          </p:cNvGraphicFramePr>
          <p:nvPr>
            <p:ph idx="1"/>
          </p:nvPr>
        </p:nvGraphicFramePr>
        <p:xfrm>
          <a:off x="685800" y="762000"/>
          <a:ext cx="7948613" cy="5932488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  <p:pic>
        <p:nvPicPr>
          <p:cNvPr id="1032" name="Picture 4" descr="C:\Documents and Settings\Pocitac\Local Settings\Temporary Internet Files\Content.IE5\6BQ5267Y\MC9002804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4191000"/>
            <a:ext cx="1554163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5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981075"/>
            <a:ext cx="11525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9" descr="C:\Documents and Settings\Pocitac\Local Settings\Temporary Internet Files\Content.IE5\UAROGDL5\MC90030093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4572000"/>
            <a:ext cx="2238375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33600" y="341313"/>
            <a:ext cx="6400800" cy="784225"/>
          </a:xfrm>
        </p:spPr>
        <p:txBody>
          <a:bodyPr anchor="b"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2"/>
                </a:solidFill>
              </a:rPr>
              <a:t/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sz="3000" dirty="0" smtClean="0">
                <a:solidFill>
                  <a:schemeClr val="accent2"/>
                </a:solidFill>
              </a:rPr>
              <a:t>A. </a:t>
            </a:r>
            <a:r>
              <a:rPr lang="cs-CZ" sz="3000" dirty="0" err="1" smtClean="0">
                <a:solidFill>
                  <a:schemeClr val="accent2"/>
                </a:solidFill>
              </a:rPr>
              <a:t>Maslow</a:t>
            </a:r>
            <a:r>
              <a:rPr lang="cs-CZ" sz="3000" dirty="0" smtClean="0">
                <a:solidFill>
                  <a:schemeClr val="accent2"/>
                </a:solidFill>
              </a:rPr>
              <a:t>     Pyramida potřeb</a:t>
            </a:r>
          </a:p>
        </p:txBody>
      </p:sp>
      <p:sp>
        <p:nvSpPr>
          <p:cNvPr id="2058" name="Zástupný symbol pro zápatí 4"/>
          <p:cNvSpPr txBox="1">
            <a:spLocks noGrp="1"/>
          </p:cNvSpPr>
          <p:nvPr/>
        </p:nvSpPr>
        <p:spPr bwMode="auto">
          <a:xfrm>
            <a:off x="6156325" y="6165850"/>
            <a:ext cx="29876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400">
                <a:solidFill>
                  <a:srgbClr val="917757"/>
                </a:solidFill>
                <a:latin typeface="Vladimir Script" pitchFamily="66" charset="0"/>
              </a:rPr>
              <a:t>Ing.Mgr. </a:t>
            </a:r>
            <a:r>
              <a:rPr lang="cs-CZ" sz="2400">
                <a:solidFill>
                  <a:srgbClr val="917757"/>
                </a:solidFill>
                <a:latin typeface="Arial" pitchFamily="34" charset="0"/>
              </a:rPr>
              <a:t>M.</a:t>
            </a:r>
            <a:r>
              <a:rPr lang="cs-CZ" sz="2400">
                <a:solidFill>
                  <a:srgbClr val="917757"/>
                </a:solidFill>
                <a:latin typeface="Vladimir Script" pitchFamily="66" charset="0"/>
              </a:rPr>
              <a:t>Nováková </a:t>
            </a:r>
          </a:p>
        </p:txBody>
      </p:sp>
      <p:graphicFrame>
        <p:nvGraphicFramePr>
          <p:cNvPr id="2050" name="Diagram 4"/>
          <p:cNvGraphicFramePr>
            <a:graphicFrameLocks/>
          </p:cNvGraphicFramePr>
          <p:nvPr/>
        </p:nvGraphicFramePr>
        <p:xfrm>
          <a:off x="1619250" y="1341438"/>
          <a:ext cx="4940300" cy="5130800"/>
        </p:xfrm>
        <a:graphic>
          <a:graphicData uri="http://schemas.openxmlformats.org/drawingml/2006/compatibility">
            <com:legacyDrawing xmlns:com="http://schemas.openxmlformats.org/drawingml/2006/compatibility" spid="_x0000_s2050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latin typeface="Albertus Extra Bold" pitchFamily="34" charset="0"/>
              </a:rPr>
              <a:t>Co může udělat škola: </a:t>
            </a:r>
            <a:endParaRPr lang="cs-CZ" dirty="0">
              <a:latin typeface="Albertus Extra Bold" pitchFamily="34" charset="0"/>
            </a:endParaRPr>
          </a:p>
        </p:txBody>
      </p:sp>
      <p:graphicFrame>
        <p:nvGraphicFramePr>
          <p:cNvPr id="4" name="Zástupný symbol pro objekt SmartArt 3"/>
          <p:cNvGraphicFramePr>
            <a:graphicFrameLocks noGrp="1"/>
          </p:cNvGraphicFramePr>
          <p:nvPr>
            <p:ph type="dgm" idx="1"/>
          </p:nvPr>
        </p:nvGraphicFramePr>
        <p:xfrm>
          <a:off x="457200" y="2060575"/>
          <a:ext cx="822960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Albertus Medium" pitchFamily="34" charset="0"/>
              </a:rPr>
              <a:t>Zaměření preventivního programu</a:t>
            </a:r>
            <a:endParaRPr lang="cs-CZ" dirty="0">
              <a:solidFill>
                <a:schemeClr val="accent2">
                  <a:lumMod val="75000"/>
                </a:schemeClr>
              </a:solidFill>
              <a:latin typeface="Albertus Medium" pitchFamily="34" charset="0"/>
            </a:endParaRPr>
          </a:p>
        </p:txBody>
      </p:sp>
      <p:graphicFrame>
        <p:nvGraphicFramePr>
          <p:cNvPr id="4" name="Zástupný symbol pro objekt SmartArt 3"/>
          <p:cNvGraphicFramePr>
            <a:graphicFrameLocks noGrp="1"/>
          </p:cNvGraphicFramePr>
          <p:nvPr>
            <p:ph type="dgm" idx="1"/>
          </p:nvPr>
        </p:nvGraphicFramePr>
        <p:xfrm>
          <a:off x="457200" y="1600200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549275"/>
            <a:ext cx="8534400" cy="5951538"/>
          </a:xfrm>
        </p:spPr>
        <p:txBody>
          <a:bodyPr>
            <a:normAutofit/>
          </a:bodyPr>
          <a:lstStyle/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Výchovný styl pedagoga 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Výchovný program </a:t>
            </a:r>
            <a:r>
              <a:rPr lang="cs-CZ" sz="4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EtV</a:t>
            </a:r>
            <a:endParaRPr lang="cs-CZ" sz="4800" dirty="0" smtClean="0">
              <a:solidFill>
                <a:schemeClr val="accent1">
                  <a:lumMod val="60000"/>
                  <a:lumOff val="40000"/>
                </a:schemeClr>
              </a:solidFill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400" dirty="0" smtClean="0"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latin typeface="Albertus Extra Bold" pitchFamily="34" charset="0"/>
              </a:rPr>
              <a:t>Zahrnuje faktory působící preventivně v rovině prevence sociálně patologických jevů (80 </a:t>
            </a:r>
            <a:r>
              <a:rPr lang="cs-CZ" sz="2400" dirty="0" err="1" smtClean="0">
                <a:latin typeface="Albertus Extra Bold" pitchFamily="34" charset="0"/>
              </a:rPr>
              <a:t>leta</a:t>
            </a:r>
            <a:r>
              <a:rPr lang="cs-CZ" sz="2400" dirty="0" smtClean="0">
                <a:latin typeface="Albertus Extra Bold" pitchFamily="34" charset="0"/>
              </a:rPr>
              <a:t> minulého století)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R.Roche</a:t>
            </a: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 </a:t>
            </a:r>
            <a:r>
              <a:rPr lang="cs-CZ" sz="36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Olivar</a:t>
            </a: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, L. </a:t>
            </a:r>
            <a:r>
              <a:rPr lang="cs-CZ" sz="36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bertus Extra Bold" pitchFamily="34" charset="0"/>
              </a:rPr>
              <a:t>Lencz</a:t>
            </a:r>
            <a:endParaRPr lang="cs-CZ" sz="3600" dirty="0" smtClean="0">
              <a:solidFill>
                <a:schemeClr val="accent2">
                  <a:lumMod val="60000"/>
                  <a:lumOff val="40000"/>
                </a:schemeClr>
              </a:solidFill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err="1" smtClean="0">
                <a:solidFill>
                  <a:schemeClr val="accent1"/>
                </a:solidFill>
                <a:latin typeface="Albertus Extra Bold" pitchFamily="34" charset="0"/>
              </a:rPr>
              <a:t>Prosociálnost</a:t>
            </a:r>
            <a:r>
              <a:rPr lang="cs-CZ" sz="3600" dirty="0" smtClean="0">
                <a:solidFill>
                  <a:schemeClr val="accent1"/>
                </a:solidFill>
                <a:latin typeface="Albertus Extra Bold" pitchFamily="34" charset="0"/>
              </a:rPr>
              <a:t> je cílem 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chemeClr val="accent1"/>
              </a:solidFill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>
                <a:latin typeface="Papyrus" pitchFamily="66" charset="0"/>
              </a:rPr>
              <a:t>Společenský aspekt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>
                <a:solidFill>
                  <a:schemeClr val="tx2"/>
                </a:solidFill>
                <a:latin typeface="Papyrus" pitchFamily="66" charset="0"/>
              </a:rPr>
              <a:t>Individuální aspekt</a:t>
            </a:r>
            <a:endParaRPr lang="cs-CZ" sz="3600" dirty="0" smtClean="0">
              <a:solidFill>
                <a:schemeClr val="tx2"/>
              </a:solidFill>
              <a:latin typeface="Papyrus" pitchFamily="66" charset="0"/>
            </a:endParaRP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chemeClr val="tx2"/>
              </a:solidFill>
              <a:latin typeface="Albertus Extra Bol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err="1" smtClean="0">
                <a:solidFill>
                  <a:schemeClr val="accent3"/>
                </a:solidFill>
              </a:rPr>
              <a:t>Prosociálnost</a:t>
            </a:r>
            <a:r>
              <a:rPr lang="cs-CZ" sz="4800" b="1" dirty="0" smtClean="0">
                <a:solidFill>
                  <a:schemeClr val="accent3"/>
                </a:solidFill>
              </a:rPr>
              <a:t> jako cíl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>
                <a:solidFill>
                  <a:srgbClr val="FFC000"/>
                </a:solidFill>
                <a:latin typeface="Century" pitchFamily="18" charset="0"/>
              </a:rPr>
              <a:t>Prosociální chování </a:t>
            </a:r>
            <a:r>
              <a:rPr lang="cs-CZ" sz="2800" smtClean="0">
                <a:latin typeface="Century" pitchFamily="18" charset="0"/>
              </a:rPr>
              <a:t>je chování zaměřené na prospěch druhé osoby, které nevyplývá z povinnosti a je vykonáno </a:t>
            </a:r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bez nároku na odměnu</a:t>
            </a:r>
          </a:p>
          <a:p>
            <a:pPr eaLnBrk="1" hangingPunct="1">
              <a:buFont typeface="Wingdings" pitchFamily="2" charset="2"/>
              <a:buNone/>
            </a:pPr>
            <a:endParaRPr lang="cs-CZ" sz="2800" smtClean="0">
              <a:solidFill>
                <a:schemeClr val="accent1"/>
              </a:solidFill>
              <a:latin typeface="Century" pitchFamily="18" charset="0"/>
            </a:endParaRPr>
          </a:p>
          <a:p>
            <a:pPr eaLnBrk="1" hangingPunct="1"/>
            <a:r>
              <a:rPr lang="cs-CZ" sz="2800" smtClean="0">
                <a:latin typeface="Century" pitchFamily="18" charset="0"/>
              </a:rPr>
              <a:t>Vyžaduje </a:t>
            </a:r>
            <a:r>
              <a:rPr lang="cs-CZ" sz="2800" smtClean="0">
                <a:solidFill>
                  <a:srgbClr val="FFC000"/>
                </a:solidFill>
                <a:latin typeface="Century" pitchFamily="18" charset="0"/>
              </a:rPr>
              <a:t>vnitřní vztažný systém</a:t>
            </a:r>
          </a:p>
          <a:p>
            <a:pPr eaLnBrk="1" hangingPunct="1"/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Má tendenci se šířit, často přináší odměnu nepřímou </a:t>
            </a:r>
          </a:p>
          <a:p>
            <a:pPr eaLnBrk="1" hangingPunct="1"/>
            <a:r>
              <a:rPr lang="cs-CZ" sz="2800" smtClean="0">
                <a:solidFill>
                  <a:schemeClr val="accent1"/>
                </a:solidFill>
                <a:latin typeface="Century" pitchFamily="18" charset="0"/>
              </a:rPr>
              <a:t> </a:t>
            </a:r>
            <a:r>
              <a:rPr lang="cs-CZ" sz="2800" smtClean="0">
                <a:solidFill>
                  <a:schemeClr val="accent2"/>
                </a:solidFill>
                <a:latin typeface="Century" pitchFamily="18" charset="0"/>
              </a:rPr>
              <a:t>spolupráce, přátelství, pozitivní vztahy </a:t>
            </a:r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  <p:bldP spid="14438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549275"/>
            <a:ext cx="8174038" cy="6308725"/>
          </a:xfrm>
        </p:spPr>
        <p:txBody>
          <a:bodyPr>
            <a:normAutofit fontScale="85000" lnSpcReduction="20000"/>
          </a:bodyPr>
          <a:lstStyle/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chemeClr val="accent3"/>
                </a:solidFill>
                <a:latin typeface="Albertus Extra Bold" pitchFamily="34" charset="0"/>
              </a:rPr>
              <a:t>Nejprve nastavím výchovný styl pedagoga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4800" dirty="0" smtClean="0">
              <a:latin typeface="Albertus Extra Bold" pitchFamily="34" charset="0"/>
            </a:endParaRP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Výchovné společenství 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–     </a:t>
            </a:r>
            <a:r>
              <a:rPr lang="cs-CZ" sz="2300" dirty="0" smtClean="0">
                <a:latin typeface="Papyrus" pitchFamily="66" charset="0"/>
              </a:rPr>
              <a:t>vzájemná podpora, norma skupiny </a:t>
            </a: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Odměny a tresty  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- </a:t>
            </a:r>
            <a:r>
              <a:rPr lang="cs-CZ" sz="2300" dirty="0" smtClean="0">
                <a:latin typeface="Papyrus" pitchFamily="66" charset="0"/>
              </a:rPr>
              <a:t>(pozitivní motivace - pochvala)</a:t>
            </a: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Pravidla</a:t>
            </a:r>
            <a:r>
              <a:rPr lang="cs-CZ" sz="2300" dirty="0" smtClean="0">
                <a:solidFill>
                  <a:schemeClr val="folHlink"/>
                </a:solidFill>
                <a:latin typeface="Papyrus" pitchFamily="66" charset="0"/>
              </a:rPr>
              <a:t> </a:t>
            </a:r>
            <a:r>
              <a:rPr lang="cs-CZ" sz="2300" dirty="0" smtClean="0">
                <a:latin typeface="Papyrus" pitchFamily="66" charset="0"/>
              </a:rPr>
              <a:t>(normální je naslouchat si, pomáhat si,spolupráce, pozice rovnosti ) – čitelnost</a:t>
            </a: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Přijetí bez podmínek </a:t>
            </a:r>
            <a:r>
              <a:rPr lang="cs-CZ" sz="2300" dirty="0" smtClean="0">
                <a:latin typeface="Papyrus" pitchFamily="66" charset="0"/>
              </a:rPr>
              <a:t>– oddělení provinění a provinilce </a:t>
            </a:r>
          </a:p>
          <a:p>
            <a:pPr marL="525780" indent="-457200" eaLnBrk="1" fontAlgn="auto" hangingPunct="1">
              <a:lnSpc>
                <a:spcPct val="80000"/>
              </a:lnSpc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Vybízení k žádoucímu chování</a:t>
            </a:r>
            <a:r>
              <a:rPr lang="cs-CZ" sz="2300" dirty="0" smtClean="0">
                <a:latin typeface="Papyrus" pitchFamily="66" charset="0"/>
              </a:rPr>
              <a:t>, spolupráci, pomoci ….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Induktivní disciplina </a:t>
            </a:r>
            <a:r>
              <a:rPr lang="cs-CZ" sz="2300" dirty="0" smtClean="0">
                <a:latin typeface="Papyrus" pitchFamily="66" charset="0"/>
              </a:rPr>
              <a:t>– </a:t>
            </a:r>
            <a:r>
              <a:rPr lang="cs-CZ" sz="2300" dirty="0" err="1" smtClean="0">
                <a:latin typeface="Papyrus" pitchFamily="66" charset="0"/>
              </a:rPr>
              <a:t>ukazňování</a:t>
            </a:r>
            <a:r>
              <a:rPr lang="cs-CZ" sz="2300" dirty="0" smtClean="0">
                <a:latin typeface="Papyrus" pitchFamily="66" charset="0"/>
              </a:rPr>
              <a:t> metodou důsledků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cs-CZ" sz="2300" dirty="0" smtClean="0">
              <a:latin typeface="Papyrus" pitchFamily="66" charset="0"/>
            </a:endParaRPr>
          </a:p>
          <a:p>
            <a:pPr marL="525780" indent="-457200" eaLnBrk="1" fontAlgn="auto" hangingPunct="1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Radostná atmosféra </a:t>
            </a:r>
            <a:r>
              <a:rPr lang="cs-CZ" sz="2300" dirty="0" smtClean="0">
                <a:latin typeface="Papyrus" pitchFamily="66" charset="0"/>
              </a:rPr>
              <a:t>– pouze ta věc, která byla vykonána v atmosféře radosti, byla vykonána dobře (radostnost podporuje tvořivost – humor vyžaduje nadhled)</a:t>
            </a:r>
          </a:p>
          <a:p>
            <a:pPr marL="525780" indent="-457200" eaLnBrk="1" fontAlgn="auto" hangingPunct="1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Vyjádření podpory a sympatie  </a:t>
            </a:r>
            <a:r>
              <a:rPr lang="cs-CZ" sz="2300" dirty="0" smtClean="0">
                <a:latin typeface="Papyrus" pitchFamily="66" charset="0"/>
              </a:rPr>
              <a:t>– beru tě, věřím ti</a:t>
            </a:r>
          </a:p>
          <a:p>
            <a:pPr marL="525780" indent="-457200" eaLnBrk="1" fontAlgn="auto" hangingPunct="1">
              <a:lnSpc>
                <a:spcPct val="9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300" dirty="0" smtClean="0">
                <a:solidFill>
                  <a:schemeClr val="accent1"/>
                </a:solidFill>
                <a:latin typeface="Papyrus" pitchFamily="66" charset="0"/>
              </a:rPr>
              <a:t>Spolupráce s rodiči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cs-CZ" sz="2300" dirty="0" smtClean="0">
              <a:latin typeface="Antique Olive" pitchFamily="34" charset="0"/>
            </a:endParaRP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2600" dirty="0" smtClean="0">
              <a:latin typeface="Albertus Extra Bold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latin typeface="Albertus Extra Bold" pitchFamily="34" charset="0"/>
            </a:endParaRPr>
          </a:p>
        </p:txBody>
      </p:sp>
      <p:sp>
        <p:nvSpPr>
          <p:cNvPr id="7" name="Zástupný symbol pro zápatí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187450" y="357188"/>
            <a:ext cx="7705725" cy="1271587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  <a:latin typeface="Tahoma" pitchFamily="34" charset="0"/>
              </a:rPr>
              <a:t>6 pravidel pochvaly</a:t>
            </a:r>
            <a:br>
              <a:rPr lang="cs-CZ" sz="5400" dirty="0" smtClean="0">
                <a:solidFill>
                  <a:schemeClr val="accent1"/>
                </a:solidFill>
                <a:latin typeface="Tahoma" pitchFamily="34" charset="0"/>
              </a:rPr>
            </a:br>
            <a:r>
              <a:rPr lang="cs-CZ" sz="5400" dirty="0" smtClean="0">
                <a:solidFill>
                  <a:schemeClr val="accent1"/>
                </a:solidFill>
                <a:latin typeface="Tahoma" pitchFamily="34" charset="0"/>
              </a:rPr>
              <a:t> </a:t>
            </a:r>
            <a:r>
              <a:rPr lang="cs-CZ" sz="2400" dirty="0" smtClean="0">
                <a:solidFill>
                  <a:schemeClr val="accent1"/>
                </a:solidFill>
                <a:latin typeface="Tahoma" pitchFamily="34" charset="0"/>
              </a:rPr>
              <a:t>(ZŠ Černý Most)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750" y="1752600"/>
            <a:ext cx="7920038" cy="4268788"/>
          </a:xfrm>
          <a:ln>
            <a:solidFill>
              <a:srgbClr val="FFC0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Přicházím do hodiny včas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Připravím si pomůcky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Po zvonění jsem na svém místě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Přihlásím se, chci-li mluvit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Po třídě nepobíhám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Pro ostatní jsem kamarád,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E6E6E6"/>
                </a:solidFill>
                <a:latin typeface="Papyrus" pitchFamily="66" charset="0"/>
              </a:rPr>
              <a:t>            </a:t>
            </a:r>
            <a:r>
              <a:rPr lang="cs-CZ" dirty="0" smtClean="0">
                <a:latin typeface="Papyrus" pitchFamily="66" charset="0"/>
              </a:rPr>
              <a:t>mám k nim úctu……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Papyrus" pitchFamily="66" charset="0"/>
              </a:rPr>
              <a:t>M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Papyrus" pitchFamily="66" charset="0"/>
              </a:rPr>
              <a:t>.Nováková, Manuál pro učitele, 2006</a:t>
            </a:r>
          </a:p>
          <a:p>
            <a:pPr eaLnBrk="1" hangingPunct="1">
              <a:defRPr/>
            </a:pPr>
            <a:endParaRPr lang="cs-CZ" dirty="0" smtClean="0">
              <a:latin typeface="Albertus Extra Bold" pitchFamily="34" charset="0"/>
            </a:endParaRPr>
          </a:p>
        </p:txBody>
      </p:sp>
      <p:sp>
        <p:nvSpPr>
          <p:cNvPr id="5" name="Zástupný symbol pro zápatí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5000" y="357188"/>
            <a:ext cx="7239000" cy="857250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i="1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cs-CZ" i="1" smtClean="0">
                <a:solidFill>
                  <a:schemeClr val="tx2">
                    <a:satMod val="200000"/>
                  </a:schemeClr>
                </a:solidFill>
              </a:rPr>
            </a:br>
            <a:endParaRPr lang="cs-CZ" smtClean="0">
              <a:solidFill>
                <a:schemeClr val="accent1"/>
              </a:solidFill>
              <a:latin typeface="Viner Hand ITC" pitchFamily="66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755650" y="188913"/>
            <a:ext cx="8388350" cy="6669087"/>
          </a:xfrm>
        </p:spPr>
        <p:txBody>
          <a:bodyPr>
            <a:normAutofit fontScale="77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solidFill>
                  <a:schemeClr val="accent1"/>
                </a:solidFill>
                <a:latin typeface="Papyrus" pitchFamily="66" charset="0"/>
              </a:rPr>
              <a:t>Program psychosociálních dovedností: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Komunikace, cesta ode mne k tobě, komunikační chyby a jejich důsledky…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Sebepoznání , </a:t>
            </a:r>
            <a:r>
              <a:rPr lang="cs-CZ" sz="2800" dirty="0" err="1" smtClean="0">
                <a:solidFill>
                  <a:schemeClr val="accent3"/>
                </a:solidFill>
                <a:latin typeface="Papyrus" pitchFamily="66" charset="0"/>
              </a:rPr>
              <a:t>sebepřijetí</a:t>
            </a: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, sebeúcta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Tvořivost, rozmanitost schopností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Pozitivní hodnocení druhých – pozitivní výchova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Komunikace citů, usměrnění emocí, strach, vztek, agrese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Empatie, vžívám se do tebe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Asertivita – řešení a předcházení konfliktů, obrana před manipulací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Pomoc, přátelství, </a:t>
            </a:r>
            <a:r>
              <a:rPr lang="cs-CZ" sz="2800" dirty="0" err="1" smtClean="0">
                <a:solidFill>
                  <a:schemeClr val="accent3"/>
                </a:solidFill>
                <a:latin typeface="Papyrus" pitchFamily="66" charset="0"/>
              </a:rPr>
              <a:t>prosociálnost</a:t>
            </a: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  - nácvik žádoucího chování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Papyrus" pitchFamily="66" charset="0"/>
              </a:rPr>
              <a:t>Posiluji pomocí vzorů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solidFill>
                <a:schemeClr val="accent3"/>
              </a:solidFill>
              <a:latin typeface="Papyrus" pitchFamily="66" charset="0"/>
            </a:endParaRPr>
          </a:p>
          <a:p>
            <a:pPr marL="4114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chemeClr val="accent3"/>
                </a:solidFill>
                <a:latin typeface="Papyrus" pitchFamily="66" charset="0"/>
              </a:rPr>
              <a:t>Zaměřuji dále k tématům: </a:t>
            </a:r>
            <a:r>
              <a:rPr lang="cs-CZ" sz="2800" dirty="0" smtClean="0">
                <a:solidFill>
                  <a:srgbClr val="92D050"/>
                </a:solidFill>
                <a:latin typeface="Papyrus" pitchFamily="66" charset="0"/>
              </a:rPr>
              <a:t>Rodina, zodpovědná láska, sexuální zdraví, ekonomické hodnoty, důstojnost člověka, formace charakteru – etické jednání, média, multikulturní tolerance atd.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cs-CZ" sz="2800" dirty="0" smtClean="0">
              <a:solidFill>
                <a:srgbClr val="FF0000"/>
              </a:solidFill>
              <a:latin typeface="Papyrus" pitchFamily="66" charset="0"/>
            </a:endParaRPr>
          </a:p>
          <a:p>
            <a:pPr marL="4114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2800" dirty="0" smtClean="0">
              <a:solidFill>
                <a:schemeClr val="accent1"/>
              </a:solidFill>
              <a:latin typeface="Papyrus" pitchFamily="66" charset="0"/>
            </a:endParaRPr>
          </a:p>
          <a:p>
            <a:pPr marL="4114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000" dirty="0" smtClean="0">
                <a:latin typeface="+mj-lt"/>
              </a:rPr>
              <a:t> </a:t>
            </a:r>
            <a:endParaRPr lang="cs-CZ" dirty="0" smtClean="0">
              <a:solidFill>
                <a:schemeClr val="folHlink"/>
              </a:solidFill>
              <a:latin typeface="+mj-lt"/>
            </a:endParaRPr>
          </a:p>
        </p:txBody>
      </p:sp>
      <p:sp>
        <p:nvSpPr>
          <p:cNvPr id="23557" name="Obdélník 4"/>
          <p:cNvSpPr>
            <a:spLocks noChangeArrowheads="1"/>
          </p:cNvSpPr>
          <p:nvPr/>
        </p:nvSpPr>
        <p:spPr bwMode="auto">
          <a:xfrm>
            <a:off x="2500313" y="6858000"/>
            <a:ext cx="4000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accent1"/>
                </a:solidFill>
                <a:latin typeface="Viner Hand ITC" pitchFamily="66" charset="0"/>
              </a:rPr>
              <a:t> </a:t>
            </a:r>
            <a:endParaRPr lang="cs-CZ"/>
          </a:p>
        </p:txBody>
      </p:sp>
      <p:sp>
        <p:nvSpPr>
          <p:cNvPr id="23558" name="Obdélník 5"/>
          <p:cNvSpPr>
            <a:spLocks noChangeArrowheads="1"/>
          </p:cNvSpPr>
          <p:nvPr/>
        </p:nvSpPr>
        <p:spPr bwMode="auto">
          <a:xfrm flipH="1">
            <a:off x="6858000" y="357188"/>
            <a:ext cx="1714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solidFill>
                <a:schemeClr val="bg2"/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sz="1200"/>
              <a:t> </a:t>
            </a:r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248400" y="638175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1484313"/>
            <a:ext cx="8532812" cy="838200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1"/>
                </a:solidFill>
                <a:latin typeface="Viner Hand ITC" pitchFamily="66" charset="0"/>
              </a:rPr>
              <a:t>Prožitkové metody formují postoje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1341438"/>
            <a:ext cx="8027987" cy="5516562"/>
          </a:xfrm>
        </p:spPr>
        <p:txBody>
          <a:bodyPr>
            <a:normAutofit fontScale="77500" lnSpcReduction="20000"/>
          </a:bodyPr>
          <a:lstStyle/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accent1"/>
                </a:solidFill>
                <a:latin typeface="Viner Hand ITC" pitchFamily="66" charset="0"/>
              </a:rPr>
              <a:t>	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Viner Hand ITC" pitchFamily="66" charset="0"/>
              </a:rPr>
              <a:t>   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rgbClr val="F2F2F2"/>
              </a:solidFill>
              <a:latin typeface="Viner Hand ITC" pitchFamily="66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cs-CZ" sz="3600" dirty="0" smtClean="0">
              <a:solidFill>
                <a:srgbClr val="F2F2F2"/>
              </a:solidFill>
              <a:latin typeface="Viner Hand ITC" pitchFamily="66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smtClean="0">
                <a:solidFill>
                  <a:schemeClr val="folHlink"/>
                </a:solidFill>
                <a:latin typeface="Viner Hand ITC" pitchFamily="66" charset="0"/>
              </a:rPr>
              <a:t>Vnitřní</a:t>
            </a:r>
            <a:r>
              <a:rPr lang="cs-CZ" sz="3600" dirty="0" smtClean="0">
                <a:solidFill>
                  <a:schemeClr val="folHlink"/>
                </a:solidFill>
                <a:latin typeface="Arial" pitchFamily="34" charset="0"/>
              </a:rPr>
              <a:t> nastavení pedagoga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otevřenost, přijetí žáka bez podmínek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rgbClr val="F2F2F2"/>
              </a:solidFill>
              <a:latin typeface="Arial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cs-CZ" sz="3600" dirty="0" smtClean="0">
                <a:solidFill>
                  <a:schemeClr val="folHlink"/>
                </a:solidFill>
                <a:latin typeface="Viner Hand ITC" pitchFamily="66" charset="0"/>
              </a:rPr>
              <a:t>Vnější</a:t>
            </a:r>
            <a:r>
              <a:rPr lang="cs-CZ" sz="3600" dirty="0" smtClean="0">
                <a:solidFill>
                  <a:schemeClr val="folHlink"/>
                </a:solidFill>
                <a:latin typeface="Arial" pitchFamily="34" charset="0"/>
              </a:rPr>
              <a:t> výraz</a:t>
            </a: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postoje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    atmosféra hodiny 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/>
              <a:buNone/>
              <a:defRPr/>
            </a:pPr>
            <a:endParaRPr lang="cs-CZ" sz="3600" dirty="0" smtClean="0">
              <a:solidFill>
                <a:srgbClr val="F2F2F2"/>
              </a:solidFill>
              <a:latin typeface="Arial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rgbClr val="F2F2F2"/>
                </a:solidFill>
                <a:latin typeface="Arial" pitchFamily="34" charset="0"/>
              </a:rPr>
              <a:t>Forma práce: </a:t>
            </a: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zcitlivění, senzibilizace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                       hodnotová reflexe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                       nácvik</a:t>
            </a: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                       transfer do </a:t>
            </a:r>
            <a:r>
              <a:rPr lang="cs-CZ" sz="36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</a:rPr>
              <a:t>života </a:t>
            </a:r>
            <a:endParaRPr lang="cs-CZ" sz="360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sz="360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41148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sz="24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86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86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86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86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86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Program podle věkové skupiny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4350"/>
            <a:ext cx="7772400" cy="4381500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/>
              <a:t>1.- 3. tř.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Jak být šťastný </a:t>
            </a:r>
            <a:r>
              <a:rPr lang="cs-CZ" dirty="0" smtClean="0"/>
              <a:t>– zaměření na hodnoty (rodina, kamarádství, přátelství)</a:t>
            </a:r>
          </a:p>
          <a:p>
            <a:pPr>
              <a:defRPr/>
            </a:pPr>
            <a:r>
              <a:rPr lang="cs-CZ" dirty="0" smtClean="0"/>
              <a:t>4 – 6 tř.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Jak být dobrým ka</a:t>
            </a:r>
            <a:r>
              <a:rPr lang="cs-CZ" dirty="0" smtClean="0"/>
              <a:t>marádem, opravdovým přítelem</a:t>
            </a:r>
          </a:p>
          <a:p>
            <a:pPr>
              <a:defRPr/>
            </a:pPr>
            <a:r>
              <a:rPr lang="cs-CZ" dirty="0" smtClean="0"/>
              <a:t>7 tř.- 9.tř.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Jak najít toho pravého </a:t>
            </a:r>
            <a:r>
              <a:rPr lang="cs-CZ" dirty="0" smtClean="0"/>
              <a:t>– tu pravou</a:t>
            </a:r>
          </a:p>
          <a:p>
            <a:pPr>
              <a:defRPr/>
            </a:pPr>
            <a:r>
              <a:rPr lang="cs-CZ" dirty="0" smtClean="0"/>
              <a:t>SŠ,VŠ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Jak vstoupit do světa dospělosti</a:t>
            </a:r>
            <a:r>
              <a:rPr lang="cs-CZ" dirty="0" smtClean="0"/>
              <a:t>, zajistit si trvalý úspěch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81025" y="285750"/>
            <a:ext cx="8562975" cy="1558925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accent1"/>
                </a:solidFill>
              </a:rPr>
              <a:t>Cíl: naplnění osobnosti </a:t>
            </a:r>
            <a:r>
              <a:rPr lang="cs-CZ" sz="5400" dirty="0" smtClean="0">
                <a:solidFill>
                  <a:schemeClr val="accent1"/>
                </a:solidFill>
              </a:rPr>
              <a:t/>
            </a:r>
            <a:br>
              <a:rPr lang="cs-CZ" sz="5400" dirty="0" smtClean="0">
                <a:solidFill>
                  <a:schemeClr val="accent1"/>
                </a:solidFill>
              </a:rPr>
            </a:br>
            <a:r>
              <a:rPr lang="cs-CZ" sz="2000" dirty="0" smtClean="0">
                <a:solidFill>
                  <a:schemeClr val="accent1"/>
                </a:solidFill>
              </a:rPr>
              <a:t>(podle V.E. </a:t>
            </a:r>
            <a:r>
              <a:rPr lang="cs-CZ" sz="2000" dirty="0" err="1" smtClean="0">
                <a:solidFill>
                  <a:schemeClr val="accent1"/>
                </a:solidFill>
              </a:rPr>
              <a:t>Frankla</a:t>
            </a:r>
            <a:r>
              <a:rPr lang="cs-CZ" sz="2000" dirty="0" smtClean="0">
                <a:solidFill>
                  <a:schemeClr val="accent1"/>
                </a:solidFill>
              </a:rPr>
              <a:t>)</a:t>
            </a:r>
            <a:r>
              <a:rPr lang="cs-CZ" sz="2000" dirty="0" smtClean="0">
                <a:solidFill>
                  <a:srgbClr val="F2F2F2"/>
                </a:solidFill>
                <a:latin typeface="Viner Hand ITC" pitchFamily="66" charset="0"/>
              </a:rPr>
              <a:t>   naplno člověkem </a:t>
            </a:r>
            <a:r>
              <a:rPr lang="cs-CZ" sz="2000" dirty="0" smtClean="0">
                <a:solidFill>
                  <a:schemeClr val="tx1"/>
                </a:solidFill>
                <a:latin typeface="Viner Hand ITC" pitchFamily="66" charset="0"/>
              </a:rPr>
              <a:t>ve všech rovinách osobnosti</a:t>
            </a:r>
            <a: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  <a:t>: jaký jsem, kým jsem, kam směřuji … osobní potenciál! </a:t>
            </a:r>
            <a:b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Viner Hand ITC" pitchFamily="66" charset="0"/>
              </a:rPr>
              <a:t>Hledání identity : věrnost lidem, poslání, hodnotám… (</a:t>
            </a:r>
            <a:r>
              <a:rPr lang="cs-CZ" sz="2000" dirty="0" err="1" smtClean="0">
                <a:solidFill>
                  <a:schemeClr val="tx1"/>
                </a:solidFill>
                <a:latin typeface="Viner Hand ITC" pitchFamily="66" charset="0"/>
              </a:rPr>
              <a:t>Erikson</a:t>
            </a:r>
            <a:r>
              <a:rPr lang="cs-CZ" sz="2000" dirty="0" smtClean="0">
                <a:solidFill>
                  <a:schemeClr val="tx1"/>
                </a:solidFill>
                <a:latin typeface="Viner Hand ITC" pitchFamily="66" charset="0"/>
              </a:rPr>
              <a:t>)</a:t>
            </a:r>
            <a: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  <a:t/>
            </a:r>
            <a:br>
              <a:rPr lang="cs-CZ" sz="2000" dirty="0" smtClean="0">
                <a:solidFill>
                  <a:schemeClr val="folHlink"/>
                </a:solidFill>
                <a:latin typeface="Viner Hand ITC" pitchFamily="66" charset="0"/>
              </a:rPr>
            </a:br>
            <a:endParaRPr lang="cs-CZ" sz="2000" dirty="0" smtClean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84363" y="1484313"/>
            <a:ext cx="7259637" cy="6049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3600" smtClean="0">
                <a:solidFill>
                  <a:srgbClr val="D9D9D9"/>
                </a:solidFill>
                <a:latin typeface="Viner Hand ITC" pitchFamily="66" charset="0"/>
              </a:rPr>
              <a:t> </a:t>
            </a:r>
            <a:endParaRPr lang="cs-CZ" smtClean="0"/>
          </a:p>
        </p:txBody>
      </p:sp>
      <p:sp>
        <p:nvSpPr>
          <p:cNvPr id="6" name="Zástupný symbol pro zápatí 4"/>
          <p:cNvSpPr txBox="1">
            <a:spLocks noGrp="1"/>
          </p:cNvSpPr>
          <p:nvPr/>
        </p:nvSpPr>
        <p:spPr bwMode="auto">
          <a:xfrm>
            <a:off x="6156325" y="5805488"/>
            <a:ext cx="2987675" cy="10525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cs-CZ" sz="2400">
                <a:solidFill>
                  <a:schemeClr val="accent6"/>
                </a:solidFill>
                <a:latin typeface="Vladimir Script" pitchFamily="66" charset="0"/>
              </a:rPr>
              <a:t>Ing.Mgr. Nováková M</a:t>
            </a:r>
            <a:endParaRPr lang="cs-CZ" sz="2400" dirty="0">
              <a:solidFill>
                <a:schemeClr val="accent6"/>
              </a:solidFill>
              <a:latin typeface="Vladimir Script" pitchFamily="66" charset="0"/>
            </a:endParaRPr>
          </a:p>
        </p:txBody>
      </p:sp>
      <p:graphicFrame>
        <p:nvGraphicFramePr>
          <p:cNvPr id="3074" name="Diagram 5"/>
          <p:cNvGraphicFramePr>
            <a:graphicFrameLocks/>
          </p:cNvGraphicFramePr>
          <p:nvPr/>
        </p:nvGraphicFramePr>
        <p:xfrm>
          <a:off x="1692275" y="1412875"/>
          <a:ext cx="6265863" cy="5184775"/>
        </p:xfrm>
        <a:graphic>
          <a:graphicData uri="http://schemas.openxmlformats.org/drawingml/2006/compatibility">
            <com:legacyDrawing xmlns:com="http://schemas.openxmlformats.org/drawingml/2006/compatibility" spid="_x0000_s3074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3" y="5732463"/>
            <a:ext cx="6523037" cy="1125537"/>
          </a:xfrm>
        </p:spPr>
        <p:txBody>
          <a:bodyPr/>
          <a:lstStyle/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endParaRPr lang="cs-CZ" sz="4400" dirty="0" smtClean="0">
              <a:solidFill>
                <a:schemeClr val="accent3"/>
              </a:solidFill>
              <a:latin typeface="Arial" pitchFamily="34" charset="0"/>
            </a:endParaRPr>
          </a:p>
          <a:p>
            <a:pPr>
              <a:defRPr/>
            </a:pPr>
            <a:r>
              <a:rPr lang="cs-CZ" sz="4400" dirty="0" smtClean="0">
                <a:solidFill>
                  <a:schemeClr val="accent3"/>
                </a:solidFill>
                <a:latin typeface="Arial" pitchFamily="34" charset="0"/>
              </a:rPr>
              <a:t>Prostor pro vaše otázky</a:t>
            </a:r>
          </a:p>
          <a:p>
            <a:pPr>
              <a:defRPr/>
            </a:pPr>
            <a:r>
              <a:rPr lang="cs-CZ" sz="2000" dirty="0" smtClean="0">
                <a:solidFill>
                  <a:schemeClr val="accent3"/>
                </a:solidFill>
                <a:latin typeface="Arial" pitchFamily="34" charset="0"/>
              </a:rPr>
              <a:t>www.</a:t>
            </a:r>
            <a:r>
              <a:rPr lang="cs-CZ" sz="2000" dirty="0" err="1" smtClean="0">
                <a:solidFill>
                  <a:schemeClr val="accent3"/>
                </a:solidFill>
                <a:latin typeface="Arial" pitchFamily="34" charset="0"/>
              </a:rPr>
              <a:t>marienovakova.cz</a:t>
            </a: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r>
              <a:rPr lang="cs-CZ" sz="20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Rockwell Extra Bold" pitchFamily="18" charset="0"/>
              </a:rPr>
              <a:t>Ing.Mgr</a:t>
            </a:r>
            <a:r>
              <a:rPr lang="cs-CZ" sz="2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Rockwell Extra Bold" pitchFamily="18" charset="0"/>
              </a:rPr>
              <a:t>. Nováková 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 anchor="b" anchorCtr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/>
                </a:solidFill>
                <a:latin typeface="Albertus Extra Bold" pitchFamily="34" charset="0"/>
              </a:rPr>
              <a:t>     Děkuji za pozornost !</a:t>
            </a:r>
          </a:p>
        </p:txBody>
      </p:sp>
      <p:pic>
        <p:nvPicPr>
          <p:cNvPr id="26628" name="Picture 4" descr="C:\Documents and Settings\Pocitac\Local Settings\Temporary Internet Files\Content.IE5\C1G0LHSJ\MP9004244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412776"/>
            <a:ext cx="3786736" cy="28803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6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1153</TotalTime>
  <Words>736</Words>
  <Application>Microsoft Office PowerPoint</Application>
  <PresentationFormat>Předvádění na obrazovce (4:3)</PresentationFormat>
  <Paragraphs>220</Paragraphs>
  <Slides>19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21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41" baseType="lpstr">
      <vt:lpstr>Verdana</vt:lpstr>
      <vt:lpstr>Arial</vt:lpstr>
      <vt:lpstr>Consolas</vt:lpstr>
      <vt:lpstr>Corbel</vt:lpstr>
      <vt:lpstr>Wingdings</vt:lpstr>
      <vt:lpstr>Wingdings 2</vt:lpstr>
      <vt:lpstr>Wingdings 3</vt:lpstr>
      <vt:lpstr>Calibri</vt:lpstr>
      <vt:lpstr>Viner Hand ITC</vt:lpstr>
      <vt:lpstr>Albertus Extra Bold</vt:lpstr>
      <vt:lpstr>ScriptS</vt:lpstr>
      <vt:lpstr>Vladimir Script</vt:lpstr>
      <vt:lpstr>Clarendon</vt:lpstr>
      <vt:lpstr>Papyrus</vt:lpstr>
      <vt:lpstr>Palatino</vt:lpstr>
      <vt:lpstr>Albertus Medium</vt:lpstr>
      <vt:lpstr>Antique Olive Compact</vt:lpstr>
      <vt:lpstr>Century</vt:lpstr>
      <vt:lpstr>Antique Olive</vt:lpstr>
      <vt:lpstr>Tahoma</vt:lpstr>
      <vt:lpstr>Rockwell Extra Bold</vt:lpstr>
      <vt:lpstr>Metro</vt:lpstr>
      <vt:lpstr>Program prevence  posilující osobnost žáka</vt:lpstr>
      <vt:lpstr> Syndrom rizikového chování  v dospívání (SRCH D)  </vt:lpstr>
      <vt:lpstr>Snímek 3</vt:lpstr>
      <vt:lpstr>Snímek 4</vt:lpstr>
      <vt:lpstr>Snímek 5</vt:lpstr>
      <vt:lpstr>Snímek 6</vt:lpstr>
      <vt:lpstr>Výchovný trojúhelník</vt:lpstr>
      <vt:lpstr> A. Maslow     Pyramida potřeb</vt:lpstr>
      <vt:lpstr>Co může udělat škola: </vt:lpstr>
      <vt:lpstr>Zaměření preventivního programu</vt:lpstr>
      <vt:lpstr>Snímek 11</vt:lpstr>
      <vt:lpstr>Prosociálnost jako cíl</vt:lpstr>
      <vt:lpstr>Snímek 13</vt:lpstr>
      <vt:lpstr>6 pravidel pochvaly  (ZŠ Černý Most)</vt:lpstr>
      <vt:lpstr> </vt:lpstr>
      <vt:lpstr>Prožitkové metody formují postoje</vt:lpstr>
      <vt:lpstr>Program podle věkové skupiny</vt:lpstr>
      <vt:lpstr>Cíl: naplnění osobnosti  (podle V.E. Frankla)   naplno člověkem ve všech rovinách osobnosti: jaký jsem, kým jsem, kam směřuji … osobní potenciál!  Hledání identity : věrnost lidem, poslání, hodnotám… (Erikson) </vt:lpstr>
      <vt:lpstr>     Děkuji za pozornost !</vt:lpstr>
    </vt:vector>
  </TitlesOfParts>
  <Manager/>
  <Company>xxx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VS</dc:title>
  <dc:subject/>
  <dc:creator>Ma NOv</dc:creator>
  <cp:keywords/>
  <dc:description/>
  <cp:lastModifiedBy>PC</cp:lastModifiedBy>
  <cp:revision>132</cp:revision>
  <dcterms:created xsi:type="dcterms:W3CDTF">2005-10-16T11:30:35Z</dcterms:created>
  <dcterms:modified xsi:type="dcterms:W3CDTF">2011-11-17T06:27:35Z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TC011408321029</vt:lpwstr>
  </property>
</Properties>
</file>