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legacyDocTextInfo.bin" ContentType="application/vnd.ms-office.legacyDocTextInfo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ms-office.legacyDiagramTex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20"/>
  </p:notesMasterIdLst>
  <p:sldIdLst>
    <p:sldId id="256" r:id="rId2"/>
    <p:sldId id="257" r:id="rId3"/>
    <p:sldId id="297" r:id="rId4"/>
    <p:sldId id="298" r:id="rId5"/>
    <p:sldId id="299" r:id="rId6"/>
    <p:sldId id="300" r:id="rId7"/>
    <p:sldId id="302" r:id="rId8"/>
    <p:sldId id="281" r:id="rId9"/>
    <p:sldId id="258" r:id="rId10"/>
    <p:sldId id="286" r:id="rId11"/>
    <p:sldId id="287" r:id="rId12"/>
    <p:sldId id="291" r:id="rId13"/>
    <p:sldId id="296" r:id="rId14"/>
    <p:sldId id="289" r:id="rId15"/>
    <p:sldId id="259" r:id="rId16"/>
    <p:sldId id="266" r:id="rId17"/>
    <p:sldId id="290" r:id="rId18"/>
    <p:sldId id="279" r:id="rId1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2041E"/>
    <a:srgbClr val="000000"/>
    <a:srgbClr val="663300"/>
    <a:srgbClr val="138BE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5" autoAdjust="0"/>
    <p:restoredTop sz="86467" autoAdjust="0"/>
  </p:normalViewPr>
  <p:slideViewPr>
    <p:cSldViewPr>
      <p:cViewPr>
        <p:scale>
          <a:sx n="100" d="100"/>
          <a:sy n="100" d="100"/>
        </p:scale>
        <p:origin x="-72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06/relationships/legacyDocTextInfo" Target="legacyDocTextInfo.bin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2" Type="http://schemas.microsoft.com/office/2006/relationships/legacyDiagramText" Target="legacyDiagramText2.bin"/><Relationship Id="rId1" Type="http://schemas.microsoft.com/office/2006/relationships/legacyDiagramText" Target="legacyDiagramText1.bin"/></Relationships>
</file>

<file path=ppt/drawings/_rels/vmlDrawing2.vml.rels><?xml version="1.0" encoding="UTF-8" standalone="yes"?>
<Relationships xmlns="http://schemas.openxmlformats.org/package/2006/relationships"><Relationship Id="rId3" Type="http://schemas.microsoft.com/office/2006/relationships/legacyDiagramText" Target="legacyDiagramText5.bin"/><Relationship Id="rId2" Type="http://schemas.microsoft.com/office/2006/relationships/legacyDiagramText" Target="legacyDiagramText4.bin"/><Relationship Id="rId1" Type="http://schemas.microsoft.com/office/2006/relationships/legacyDiagramText" Target="legacyDiagramText3.bin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ner Hand ITC" pitchFamily="66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ner Hand ITC" pitchFamily="66" charset="0"/>
              </a:defRPr>
            </a:lvl1pPr>
          </a:lstStyle>
          <a:p>
            <a:pPr>
              <a:defRPr/>
            </a:pPr>
            <a:fld id="{00E4C504-A040-4F18-A826-7EF14EC928BF}" type="datetimeFigureOut">
              <a:rPr lang="cs-CZ"/>
              <a:pPr>
                <a:defRPr/>
              </a:pPr>
              <a:t>6.12.2010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ner Hand ITC" pitchFamily="66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ner Hand ITC" pitchFamily="66" charset="0"/>
              </a:defRPr>
            </a:lvl1pPr>
          </a:lstStyle>
          <a:p>
            <a:pPr>
              <a:defRPr/>
            </a:pPr>
            <a:fld id="{B606FAC7-1A3F-4BC8-8395-32D4028C8F7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986AF2B-E107-47E7-9F06-81D810C838A3}" type="slidenum">
              <a:rPr lang="cs-CZ" smtClean="0"/>
              <a:pPr>
                <a:defRPr/>
              </a:pPr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C8F0023-67A9-4FC6-B679-DCF6CB6F8117}" type="slidenum">
              <a:rPr lang="cs-CZ" smtClean="0"/>
              <a:pPr>
                <a:defRPr/>
              </a:pPr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85DCCBB-E36D-48AF-9EB3-8FA8897374BE}" type="slidenum">
              <a:rPr lang="cs-CZ"/>
              <a:pPr>
                <a:defRPr/>
              </a:pPr>
              <a:t>7</a:t>
            </a:fld>
            <a:endParaRPr lang="cs-CZ"/>
          </a:p>
        </p:txBody>
      </p:sp>
      <p:sp>
        <p:nvSpPr>
          <p:cNvPr id="33795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365125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5" name="Obdélník 4"/>
          <p:cNvSpPr/>
          <p:nvPr/>
        </p:nvSpPr>
        <p:spPr>
          <a:xfrm>
            <a:off x="309563" y="681038"/>
            <a:ext cx="46037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6" name="Obdélník 5"/>
          <p:cNvSpPr/>
          <p:nvPr/>
        </p:nvSpPr>
        <p:spPr>
          <a:xfrm>
            <a:off x="268288" y="681038"/>
            <a:ext cx="2857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7" name="Obdélník 6"/>
          <p:cNvSpPr/>
          <p:nvPr/>
        </p:nvSpPr>
        <p:spPr>
          <a:xfrm>
            <a:off x="249238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0" name="Obdélník 9"/>
          <p:cNvSpPr/>
          <p:nvPr/>
        </p:nvSpPr>
        <p:spPr>
          <a:xfrm>
            <a:off x="222250" y="681038"/>
            <a:ext cx="7938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1" name="Obdélník 10"/>
          <p:cNvSpPr/>
          <p:nvPr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2" name="Obdélník 11"/>
          <p:cNvSpPr/>
          <p:nvPr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3" name="Obdélník 12"/>
          <p:cNvSpPr/>
          <p:nvPr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4" name="Obdélník 13"/>
          <p:cNvSpPr/>
          <p:nvPr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15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E371B48-8849-462B-9289-6338683BC9F3}" type="datetimeFigureOut">
              <a:rPr lang="cs-CZ"/>
              <a:pPr>
                <a:defRPr/>
              </a:pPr>
              <a:t>6.12.2010</a:t>
            </a:fld>
            <a:endParaRPr lang="cs-CZ"/>
          </a:p>
        </p:txBody>
      </p:sp>
      <p:sp>
        <p:nvSpPr>
          <p:cNvPr id="16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7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55005DC-6554-4F9D-AD3B-E10F009CFD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40F4E8-A7EF-4342-9794-2A31FB830B26}" type="datetimeFigureOut">
              <a:rPr lang="cs-CZ"/>
              <a:pPr>
                <a:defRPr/>
              </a:pPr>
              <a:t>6.12.2010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3CB101-D354-49C0-A5D8-BD48C3702EF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olný tvar 3"/>
          <p:cNvSpPr>
            <a:spLocks/>
          </p:cNvSpPr>
          <p:nvPr/>
        </p:nvSpPr>
        <p:spPr bwMode="auto">
          <a:xfrm>
            <a:off x="4829175" y="1073150"/>
            <a:ext cx="4321175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Volný tvar 4"/>
          <p:cNvSpPr>
            <a:spLocks/>
          </p:cNvSpPr>
          <p:nvPr/>
        </p:nvSpPr>
        <p:spPr bwMode="auto">
          <a:xfrm>
            <a:off x="374650" y="0"/>
            <a:ext cx="5513388" cy="661511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Volný tvar 5"/>
          <p:cNvSpPr>
            <a:spLocks/>
          </p:cNvSpPr>
          <p:nvPr/>
        </p:nvSpPr>
        <p:spPr bwMode="auto">
          <a:xfrm rot="5236414">
            <a:off x="4461669" y="1483519"/>
            <a:ext cx="4114800" cy="118903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Volný tvar 6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3" name="Volný tvar 12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4" name="Volný tvar 13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5" name="Volný tvar 14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366713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7" name="Volný tvar 16"/>
          <p:cNvSpPr>
            <a:spLocks/>
          </p:cNvSpPr>
          <p:nvPr/>
        </p:nvSpPr>
        <p:spPr bwMode="auto">
          <a:xfrm>
            <a:off x="366713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8" name="Volný tvar 17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Obdélník 18"/>
          <p:cNvSpPr/>
          <p:nvPr/>
        </p:nvSpPr>
        <p:spPr>
          <a:xfrm>
            <a:off x="363538" y="401638"/>
            <a:ext cx="8504237" cy="887412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20" name="Obdélník 19"/>
          <p:cNvSpPr/>
          <p:nvPr/>
        </p:nvSpPr>
        <p:spPr>
          <a:xfrm flipH="1">
            <a:off x="371475" y="681038"/>
            <a:ext cx="26988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21" name="Obdélník 20"/>
          <p:cNvSpPr/>
          <p:nvPr/>
        </p:nvSpPr>
        <p:spPr>
          <a:xfrm flipH="1">
            <a:off x="411163" y="681038"/>
            <a:ext cx="26987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22" name="Obdélník 21"/>
          <p:cNvSpPr/>
          <p:nvPr/>
        </p:nvSpPr>
        <p:spPr>
          <a:xfrm flipH="1">
            <a:off x="447675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23" name="Obdélník 22"/>
          <p:cNvSpPr/>
          <p:nvPr/>
        </p:nvSpPr>
        <p:spPr>
          <a:xfrm flipH="1">
            <a:off x="476250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24" name="Obdélník 23"/>
          <p:cNvSpPr/>
          <p:nvPr/>
        </p:nvSpPr>
        <p:spPr>
          <a:xfrm>
            <a:off x="500063" y="681038"/>
            <a:ext cx="36512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bIns="0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FB1ABD0-5882-4934-8AAD-408AAF8A44F0}" type="datetimeFigureOut">
              <a:rPr lang="cs-CZ"/>
              <a:pPr>
                <a:defRPr/>
              </a:pPr>
              <a:t>6.12.2010</a:t>
            </a:fld>
            <a:endParaRPr lang="cs-CZ"/>
          </a:p>
        </p:txBody>
      </p:sp>
      <p:sp>
        <p:nvSpPr>
          <p:cNvPr id="2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DE2E0D5-A9E5-48DA-AE77-6C2EAA40BB4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991F2C3-82D8-4E9F-8876-A47CF9B9CCB3}" type="datetimeFigureOut">
              <a:rPr lang="cs-CZ"/>
              <a:pPr>
                <a:defRPr/>
              </a:pPr>
              <a:t>6.12.2010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8F86F94-5B8C-4EC3-B9B4-32E6035EA93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0" y="401638"/>
            <a:ext cx="8867775" cy="887412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8" name="Obdélník 7"/>
          <p:cNvSpPr/>
          <p:nvPr/>
        </p:nvSpPr>
        <p:spPr>
          <a:xfrm>
            <a:off x="87313" y="681038"/>
            <a:ext cx="46037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9" name="Obdélník 8"/>
          <p:cNvSpPr/>
          <p:nvPr/>
        </p:nvSpPr>
        <p:spPr>
          <a:xfrm>
            <a:off x="47625" y="681038"/>
            <a:ext cx="26988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0" name="Obdélník 9"/>
          <p:cNvSpPr/>
          <p:nvPr/>
        </p:nvSpPr>
        <p:spPr>
          <a:xfrm>
            <a:off x="28575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1" name="Obdélník 10"/>
          <p:cNvSpPr/>
          <p:nvPr/>
        </p:nvSpPr>
        <p:spPr>
          <a:xfrm>
            <a:off x="0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2" name="Obdélník 11"/>
          <p:cNvSpPr/>
          <p:nvPr/>
        </p:nvSpPr>
        <p:spPr>
          <a:xfrm flipH="1">
            <a:off x="149225" y="681038"/>
            <a:ext cx="2857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3" name="Obdélník 12"/>
          <p:cNvSpPr/>
          <p:nvPr/>
        </p:nvSpPr>
        <p:spPr>
          <a:xfrm flipH="1">
            <a:off x="188913" y="681038"/>
            <a:ext cx="2857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4" name="Obdélník 13"/>
          <p:cNvSpPr/>
          <p:nvPr/>
        </p:nvSpPr>
        <p:spPr>
          <a:xfrm flipH="1">
            <a:off x="227013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5" name="Obdélník 14"/>
          <p:cNvSpPr/>
          <p:nvPr/>
        </p:nvSpPr>
        <p:spPr>
          <a:xfrm flipH="1">
            <a:off x="255588" y="681038"/>
            <a:ext cx="7937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6" name="Obdélník 15"/>
          <p:cNvSpPr/>
          <p:nvPr/>
        </p:nvSpPr>
        <p:spPr>
          <a:xfrm>
            <a:off x="279400" y="681038"/>
            <a:ext cx="36513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/>
          <a:lstStyle>
            <a:lvl1pPr>
              <a:defRPr sz="400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4EE6CD3-63C8-4FF9-BC5A-277DE8080750}" type="datetimeFigureOut">
              <a:rPr lang="cs-CZ"/>
              <a:pPr>
                <a:defRPr/>
              </a:pPr>
              <a:t>6.12.2010</a:t>
            </a:fld>
            <a:endParaRPr lang="cs-CZ"/>
          </a:p>
        </p:txBody>
      </p:sp>
      <p:sp>
        <p:nvSpPr>
          <p:cNvPr id="1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2635CD5-8632-4A53-A080-8CA8FD72184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4C71B4-E134-4707-A429-0F0DBCCF592E}" type="datetimeFigureOut">
              <a:rPr lang="cs-CZ"/>
              <a:pPr>
                <a:defRPr/>
              </a:pPr>
              <a:t>6.12.2010</a:t>
            </a:fld>
            <a:endParaRPr lang="cs-CZ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A894EE-7024-48D2-85E3-12D0C497146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276173E-D5CB-4B36-80F1-8BE53CE894AD}" type="datetimeFigureOut">
              <a:rPr lang="cs-CZ"/>
              <a:pPr>
                <a:defRPr/>
              </a:pPr>
              <a:t>6.12.2010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5D77A17-ADF0-4F95-B809-4679329053C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964E9D-1284-47C0-AE66-5D35300B3383}" type="datetimeFigureOut">
              <a:rPr lang="cs-CZ"/>
              <a:pPr>
                <a:defRPr/>
              </a:pPr>
              <a:t>6.12.2010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5E8B3C-B414-49ED-AF66-0D963E38CBA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368300" y="0"/>
            <a:ext cx="8777288" cy="1878013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cxnSp>
        <p:nvCxnSpPr>
          <p:cNvPr id="6" name="Přímá spojovací čára 5"/>
          <p:cNvCxnSpPr/>
          <p:nvPr/>
        </p:nvCxnSpPr>
        <p:spPr>
          <a:xfrm flipV="1">
            <a:off x="363538" y="1884363"/>
            <a:ext cx="8782050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7" name="Skupina 19"/>
          <p:cNvGrpSpPr>
            <a:grpSpLocks/>
          </p:cNvGrpSpPr>
          <p:nvPr/>
        </p:nvGrpSpPr>
        <p:grpSpPr bwMode="auto">
          <a:xfrm rot="5400000">
            <a:off x="8515351" y="1219200"/>
            <a:ext cx="131762" cy="128587"/>
            <a:chOff x="6668087" y="1297746"/>
            <a:chExt cx="161840" cy="156602"/>
          </a:xfrm>
        </p:grpSpPr>
        <p:cxnSp>
          <p:nvCxnSpPr>
            <p:cNvPr id="8" name="Přímá spojovací čára 7"/>
            <p:cNvCxnSpPr/>
            <p:nvPr/>
          </p:nvCxnSpPr>
          <p:spPr>
            <a:xfrm rot="16200000">
              <a:off x="6663593" y="1300308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Přímá spojovací čára 8"/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Přímá spojovací čára 9"/>
            <p:cNvCxnSpPr/>
            <p:nvPr/>
          </p:nvCxnSpPr>
          <p:spPr>
            <a:xfrm rot="5400000" flipH="1">
              <a:off x="6744513" y="1299332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Skupina 25"/>
          <p:cNvGrpSpPr>
            <a:grpSpLocks/>
          </p:cNvGrpSpPr>
          <p:nvPr/>
        </p:nvGrpSpPr>
        <p:grpSpPr bwMode="auto">
          <a:xfrm rot="5400000">
            <a:off x="8667751" y="1371600"/>
            <a:ext cx="131762" cy="128587"/>
            <a:chOff x="6668087" y="1297746"/>
            <a:chExt cx="161840" cy="156602"/>
          </a:xfrm>
        </p:grpSpPr>
        <p:cxnSp>
          <p:nvCxnSpPr>
            <p:cNvPr id="12" name="Přímá spojovací čára 11"/>
            <p:cNvCxnSpPr/>
            <p:nvPr/>
          </p:nvCxnSpPr>
          <p:spPr>
            <a:xfrm rot="16200000">
              <a:off x="6663593" y="1300308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ovací čára 12"/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Přímá spojovací čára 13"/>
            <p:cNvCxnSpPr/>
            <p:nvPr/>
          </p:nvCxnSpPr>
          <p:spPr>
            <a:xfrm rot="5400000" flipH="1">
              <a:off x="6744513" y="1299332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Skupina 29"/>
          <p:cNvGrpSpPr>
            <a:grpSpLocks/>
          </p:cNvGrpSpPr>
          <p:nvPr/>
        </p:nvGrpSpPr>
        <p:grpSpPr bwMode="auto">
          <a:xfrm rot="5400000">
            <a:off x="8320087" y="1474788"/>
            <a:ext cx="131763" cy="128588"/>
            <a:chOff x="6668087" y="1297746"/>
            <a:chExt cx="161840" cy="156602"/>
          </a:xfrm>
        </p:grpSpPr>
        <p:cxnSp>
          <p:nvCxnSpPr>
            <p:cNvPr id="16" name="Přímá spojovací čára 15"/>
            <p:cNvCxnSpPr/>
            <p:nvPr/>
          </p:nvCxnSpPr>
          <p:spPr>
            <a:xfrm rot="16200000">
              <a:off x="6663592" y="1300307"/>
              <a:ext cx="88934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ovací čára 16"/>
            <p:cNvCxnSpPr/>
            <p:nvPr/>
          </p:nvCxnSpPr>
          <p:spPr>
            <a:xfrm rot="16200000" flipV="1">
              <a:off x="6685198" y="1391513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Přímá spojovací čára 17"/>
            <p:cNvCxnSpPr/>
            <p:nvPr/>
          </p:nvCxnSpPr>
          <p:spPr>
            <a:xfrm rot="5400000" flipH="1">
              <a:off x="6744512" y="1299332"/>
              <a:ext cx="88934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9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477000" y="55563"/>
            <a:ext cx="21336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6F65A59-02F6-4728-81D2-7B473BD2D497}" type="datetimeFigureOut">
              <a:rPr lang="cs-CZ"/>
              <a:pPr>
                <a:defRPr/>
              </a:pPr>
              <a:t>6.12.2010</a:t>
            </a:fld>
            <a:endParaRPr lang="cs-CZ"/>
          </a:p>
        </p:txBody>
      </p:sp>
      <p:sp>
        <p:nvSpPr>
          <p:cNvPr id="20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55563"/>
            <a:ext cx="55626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1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10600" y="55563"/>
            <a:ext cx="4572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E9AB28A-8F0C-4D11-A408-3F27489E121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30F335-206C-4A64-9560-183CD8F7E026}" type="datetimeFigureOut">
              <a:rPr lang="cs-CZ"/>
              <a:pPr>
                <a:defRPr/>
              </a:pPr>
              <a:t>6.12.2010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607F67-6872-42A4-9830-5392FA7F350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5CB17E-C87F-4F87-96E9-3E5A7C330C8D}" type="datetimeFigureOut">
              <a:rPr lang="cs-CZ"/>
              <a:pPr>
                <a:defRPr/>
              </a:pPr>
              <a:t>6.12.2010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FE986-9683-40C8-BD91-41A8308EFF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Nadpis a diagram nebo organizační sché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jekt SmartArt 2"/>
          <p:cNvSpPr>
            <a:spLocks noGrp="1"/>
          </p:cNvSpPr>
          <p:nvPr>
            <p:ph type="dgm" idx="1"/>
          </p:nvPr>
        </p:nvSpPr>
        <p:spPr>
          <a:xfrm>
            <a:off x="457200" y="1600200"/>
            <a:ext cx="8229600" cy="4530725"/>
          </a:xfrm>
        </p:spPr>
        <p:txBody>
          <a:bodyPr>
            <a:normAutofit/>
          </a:bodyPr>
          <a:lstStyle/>
          <a:p>
            <a:pPr lvl="0"/>
            <a:endParaRPr lang="cs-CZ" noProof="0" smtClean="0"/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DEAAF3-205D-493C-8BA4-7FF8BA589B3B}" type="datetimeFigureOut">
              <a:rPr lang="cs-CZ"/>
              <a:pPr>
                <a:defRPr/>
              </a:pPr>
              <a:t>6.12.2010</a:t>
            </a:fld>
            <a:endParaRPr lang="cs-CZ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32DF81-640E-495F-B81B-9B69A62EB6E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7813"/>
            <a:ext cx="8229600" cy="585311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4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DEBED1-6127-427D-B775-60559095020E}" type="datetimeFigureOut">
              <a:rPr lang="cs-CZ"/>
              <a:pPr>
                <a:defRPr/>
              </a:pPr>
              <a:t>6.12.2010</a:t>
            </a:fld>
            <a:endParaRPr lang="cs-CZ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B5AF83-D5A6-4091-A797-347E8426BED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0" y="0"/>
            <a:ext cx="365125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8" name="Obdélník 7"/>
          <p:cNvSpPr/>
          <p:nvPr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9" name="Obdélník 8"/>
          <p:cNvSpPr/>
          <p:nvPr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0" name="Obdélník 9"/>
          <p:cNvSpPr/>
          <p:nvPr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1" name="Obdélník 10"/>
          <p:cNvSpPr/>
          <p:nvPr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309563" y="681038"/>
            <a:ext cx="46037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5" name="Obdélník 14"/>
          <p:cNvSpPr/>
          <p:nvPr/>
        </p:nvSpPr>
        <p:spPr>
          <a:xfrm>
            <a:off x="268288" y="681038"/>
            <a:ext cx="2857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6" name="Obdélník 15"/>
          <p:cNvSpPr/>
          <p:nvPr/>
        </p:nvSpPr>
        <p:spPr>
          <a:xfrm>
            <a:off x="249238" y="681038"/>
            <a:ext cx="952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7" name="Obdélník 16"/>
          <p:cNvSpPr/>
          <p:nvPr/>
        </p:nvSpPr>
        <p:spPr>
          <a:xfrm>
            <a:off x="222250" y="681038"/>
            <a:ext cx="7938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512763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084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 smtClean="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6478A91F-E4E4-48D6-97E2-CD838CAD812A}" type="datetimeFigureOut">
              <a:rPr lang="cs-CZ"/>
              <a:pPr>
                <a:defRPr/>
              </a:pPr>
              <a:t>6.12.2010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 smtClean="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A6F0BAEA-BC13-4E4E-9263-3E4EEC6E8A9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83" r:id="rId1"/>
    <p:sldLayoutId id="2147483778" r:id="rId2"/>
    <p:sldLayoutId id="2147483784" r:id="rId3"/>
    <p:sldLayoutId id="2147483785" r:id="rId4"/>
    <p:sldLayoutId id="2147483786" r:id="rId5"/>
    <p:sldLayoutId id="2147483779" r:id="rId6"/>
    <p:sldLayoutId id="2147483787" r:id="rId7"/>
    <p:sldLayoutId id="2147483780" r:id="rId8"/>
    <p:sldLayoutId id="2147483788" r:id="rId9"/>
    <p:sldLayoutId id="2147483781" r:id="rId10"/>
    <p:sldLayoutId id="2147483782" r:id="rId11"/>
    <p:sldLayoutId id="2147483789" r:id="rId12"/>
    <p:sldLayoutId id="2147483790" r:id="rId13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000" kern="1200" spc="-100">
          <a:solidFill>
            <a:srgbClr val="C1EEFF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9pPr>
      <a:extLst/>
    </p:titleStyle>
    <p:bodyStyle>
      <a:lvl1pPr marL="411163" indent="-342900" algn="l" rtl="0" fontAlgn="base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5363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0475" indent="-228600" algn="l" rtl="0" fontAlgn="base">
        <a:spcBef>
          <a:spcPct val="20000"/>
        </a:spcBef>
        <a:spcAft>
          <a:spcPct val="0"/>
        </a:spcAft>
        <a:buClr>
          <a:srgbClr val="FEB80A"/>
        </a:buClr>
        <a:buFont typeface="Wingdings 3" pitchFamily="18" charset="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138" indent="-209550" algn="l" rtl="0" fontAlgn="base">
        <a:spcBef>
          <a:spcPct val="20000"/>
        </a:spcBef>
        <a:spcAft>
          <a:spcPct val="0"/>
        </a:spcAft>
        <a:buClr>
          <a:srgbClr val="FEB80A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250825" y="549275"/>
            <a:ext cx="8893175" cy="4319588"/>
          </a:xfrm>
        </p:spPr>
        <p:txBody>
          <a:bodyPr anchor="b" anchorCtr="0"/>
          <a:lstStyle/>
          <a:p>
            <a:pPr fontAlgn="auto">
              <a:spcAft>
                <a:spcPts val="0"/>
              </a:spcAft>
              <a:defRPr/>
            </a:pPr>
            <a:r>
              <a:rPr lang="cs-CZ" sz="5400" b="1" dirty="0" smtClean="0">
                <a:solidFill>
                  <a:schemeClr val="tx1"/>
                </a:solidFill>
                <a:latin typeface="Albertus Extra Bold" pitchFamily="34" charset="0"/>
              </a:rPr>
              <a:t>Etická výchova </a:t>
            </a:r>
            <a:br>
              <a:rPr lang="cs-CZ" sz="5400" b="1" dirty="0" smtClean="0">
                <a:solidFill>
                  <a:schemeClr val="tx1"/>
                </a:solidFill>
                <a:latin typeface="Albertus Extra Bold" pitchFamily="34" charset="0"/>
              </a:rPr>
            </a:br>
            <a:r>
              <a:rPr lang="cs-CZ" sz="5400" b="1" dirty="0" smtClean="0">
                <a:solidFill>
                  <a:schemeClr val="tx1"/>
                </a:solidFill>
                <a:latin typeface="Albertus Extra Bold" pitchFamily="34" charset="0"/>
              </a:rPr>
              <a:t>jako</a:t>
            </a:r>
            <a:br>
              <a:rPr lang="cs-CZ" sz="5400" b="1" dirty="0" smtClean="0">
                <a:solidFill>
                  <a:schemeClr val="tx1"/>
                </a:solidFill>
                <a:latin typeface="Albertus Extra Bold" pitchFamily="34" charset="0"/>
              </a:rPr>
            </a:br>
            <a:r>
              <a:rPr lang="cs-CZ" sz="5400" b="1" dirty="0" smtClean="0">
                <a:solidFill>
                  <a:schemeClr val="tx1"/>
                </a:solidFill>
                <a:latin typeface="Albertus Extra Bold" pitchFamily="34" charset="0"/>
              </a:rPr>
              <a:t>nástroj prevence</a:t>
            </a:r>
            <a:endParaRPr lang="cs-CZ" sz="5400" dirty="0" smtClean="0">
              <a:solidFill>
                <a:schemeClr val="tx1"/>
              </a:solidFill>
              <a:latin typeface="Albertus Extra Bold" pitchFamily="34" charset="0"/>
            </a:endParaRP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5589588"/>
            <a:ext cx="8604250" cy="1268412"/>
          </a:xfrm>
        </p:spPr>
        <p:txBody>
          <a:bodyPr/>
          <a:lstStyle/>
          <a:p>
            <a:pPr marL="0" indent="0" algn="ctr">
              <a:buFont typeface="Wingdings" pitchFamily="2" charset="2"/>
              <a:buNone/>
            </a:pPr>
            <a:r>
              <a:rPr lang="cs-CZ" sz="4000" b="1" smtClean="0">
                <a:solidFill>
                  <a:schemeClr val="folHlink"/>
                </a:solidFill>
                <a:latin typeface="Arial" pitchFamily="34" charset="0"/>
                <a:ea typeface="ScriptS"/>
                <a:cs typeface="ScriptS"/>
              </a:rPr>
              <a:t>Konference PPRCH </a:t>
            </a:r>
            <a:r>
              <a:rPr lang="cs-CZ" sz="2800" b="1" smtClean="0">
                <a:solidFill>
                  <a:schemeClr val="folHlink"/>
                </a:solidFill>
                <a:latin typeface="Arial" pitchFamily="34" charset="0"/>
                <a:ea typeface="ScriptS"/>
                <a:cs typeface="ScriptS"/>
              </a:rPr>
              <a:t>2010</a:t>
            </a:r>
          </a:p>
          <a:p>
            <a:pPr marL="0" indent="0" algn="ctr">
              <a:buFont typeface="Wingdings" pitchFamily="2" charset="2"/>
              <a:buNone/>
            </a:pPr>
            <a:r>
              <a:rPr lang="cs-CZ" sz="1800" b="1" smtClean="0">
                <a:solidFill>
                  <a:schemeClr val="bg1"/>
                </a:solidFill>
                <a:latin typeface="Arial" pitchFamily="34" charset="0"/>
                <a:ea typeface="ScriptS"/>
                <a:cs typeface="ScriptS"/>
              </a:rPr>
              <a:t>Ing. Mgr. M. Nováková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6156325" y="6165850"/>
            <a:ext cx="2987675" cy="692150"/>
          </a:xfrm>
        </p:spPr>
        <p:txBody>
          <a:bodyPr/>
          <a:lstStyle/>
          <a:p>
            <a:pPr>
              <a:defRPr/>
            </a:pPr>
            <a:r>
              <a:rPr lang="cs-CZ" sz="2400">
                <a:solidFill>
                  <a:schemeClr val="accent6"/>
                </a:solidFill>
                <a:latin typeface="Vladimir Script" pitchFamily="66" charset="0"/>
              </a:rPr>
              <a:t>Ing.Mgr. Nováková M</a:t>
            </a:r>
            <a:endParaRPr lang="cs-CZ" sz="2400" dirty="0">
              <a:solidFill>
                <a:schemeClr val="accent6"/>
              </a:solidFill>
              <a:latin typeface="Vladimir Script" pitchFamily="66" charset="0"/>
            </a:endParaRPr>
          </a:p>
        </p:txBody>
      </p:sp>
      <p:sp>
        <p:nvSpPr>
          <p:cNvPr id="583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84213" y="285750"/>
            <a:ext cx="8459787" cy="1414463"/>
          </a:xfrm>
        </p:spPr>
        <p:txBody>
          <a:bodyPr anchor="b" anchorCtr="0"/>
          <a:lstStyle/>
          <a:p>
            <a:pPr fontAlgn="auto">
              <a:spcAft>
                <a:spcPts val="0"/>
              </a:spcAft>
              <a:defRPr/>
            </a:pPr>
            <a:r>
              <a:rPr lang="cs-CZ" sz="5400" dirty="0" smtClean="0">
                <a:solidFill>
                  <a:schemeClr val="accent1"/>
                </a:solidFill>
                <a:latin typeface="Viner Hand ITC" pitchFamily="66" charset="0"/>
              </a:rPr>
              <a:t> Etická výchova –</a:t>
            </a:r>
            <a:br>
              <a:rPr lang="cs-CZ" sz="5400" dirty="0" smtClean="0">
                <a:solidFill>
                  <a:schemeClr val="accent1"/>
                </a:solidFill>
                <a:latin typeface="Viner Hand ITC" pitchFamily="66" charset="0"/>
              </a:rPr>
            </a:br>
            <a:r>
              <a:rPr lang="cs-CZ" sz="5400" dirty="0" smtClean="0">
                <a:solidFill>
                  <a:schemeClr val="accent1"/>
                </a:solidFill>
                <a:latin typeface="Viner Hand ITC" pitchFamily="66" charset="0"/>
              </a:rPr>
              <a:t> </a:t>
            </a:r>
            <a:r>
              <a:rPr lang="cs-CZ" sz="3200" dirty="0" smtClean="0">
                <a:solidFill>
                  <a:schemeClr val="accent1"/>
                </a:solidFill>
                <a:latin typeface="Viner Hand ITC" pitchFamily="66" charset="0"/>
              </a:rPr>
              <a:t>nový vzdělávací obor – cesta prevence ?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600200"/>
            <a:ext cx="8229600" cy="6292850"/>
          </a:xfrm>
        </p:spPr>
        <p:txBody>
          <a:bodyPr>
            <a:normAutofit/>
          </a:bodyPr>
          <a:lstStyle/>
          <a:p>
            <a:pPr marL="609600" indent="-609600"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cs-CZ" sz="2800" b="1" u="sng" dirty="0" smtClean="0">
                <a:solidFill>
                  <a:schemeClr val="accent2"/>
                </a:solidFill>
              </a:rPr>
              <a:t>Syndrom rizikového chování v dospívání (SRCH D) </a:t>
            </a:r>
          </a:p>
          <a:p>
            <a:pPr marL="609600" indent="-609600"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cs-CZ" sz="2800" dirty="0" smtClean="0">
                <a:solidFill>
                  <a:srgbClr val="DCDCDC"/>
                </a:solidFill>
                <a:latin typeface="Viner Hand ITC" pitchFamily="66" charset="0"/>
              </a:rPr>
              <a:t>1. </a:t>
            </a:r>
            <a:r>
              <a:rPr lang="cs-CZ" sz="2800" b="1" dirty="0" smtClean="0"/>
              <a:t>Abusus návykových látek (</a:t>
            </a:r>
            <a:r>
              <a:rPr lang="cs-CZ" sz="2800" b="1" dirty="0" err="1" smtClean="0"/>
              <a:t>ev</a:t>
            </a:r>
            <a:r>
              <a:rPr lang="cs-CZ" sz="2800" b="1" dirty="0" smtClean="0"/>
              <a:t>. vznik závislosti)</a:t>
            </a:r>
          </a:p>
          <a:p>
            <a:pPr marL="411480"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cs-CZ" sz="2800" b="1" dirty="0" smtClean="0">
                <a:solidFill>
                  <a:srgbClr val="000000"/>
                </a:solidFill>
              </a:rPr>
              <a:t>	</a:t>
            </a:r>
            <a:r>
              <a:rPr lang="cs-CZ" sz="2800" b="1" dirty="0" smtClean="0">
                <a:solidFill>
                  <a:schemeClr val="tx2">
                    <a:lumMod val="90000"/>
                  </a:schemeClr>
                </a:solidFill>
              </a:rPr>
              <a:t>Nikotin, alkohol, </a:t>
            </a:r>
            <a:r>
              <a:rPr lang="cs-CZ" sz="2800" b="1" dirty="0" err="1" smtClean="0">
                <a:solidFill>
                  <a:schemeClr val="tx2">
                    <a:lumMod val="90000"/>
                  </a:schemeClr>
                </a:solidFill>
              </a:rPr>
              <a:t>kanabinoidy</a:t>
            </a:r>
            <a:r>
              <a:rPr lang="cs-CZ" sz="2800" b="1" dirty="0" smtClean="0">
                <a:solidFill>
                  <a:schemeClr val="tx2">
                    <a:lumMod val="90000"/>
                  </a:schemeClr>
                </a:solidFill>
              </a:rPr>
              <a:t>,</a:t>
            </a:r>
            <a:r>
              <a:rPr lang="cs-CZ" sz="2800" b="1" dirty="0" err="1" smtClean="0">
                <a:solidFill>
                  <a:schemeClr val="tx2">
                    <a:lumMod val="90000"/>
                  </a:schemeClr>
                </a:solidFill>
              </a:rPr>
              <a:t>tzv.tvrdé</a:t>
            </a:r>
            <a:r>
              <a:rPr lang="cs-CZ" sz="2800" b="1" dirty="0" smtClean="0">
                <a:solidFill>
                  <a:schemeClr val="tx2">
                    <a:lumMod val="90000"/>
                  </a:schemeClr>
                </a:solidFill>
              </a:rPr>
              <a:t> drogy</a:t>
            </a:r>
          </a:p>
          <a:p>
            <a:pPr marL="411480"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cs-CZ" sz="2800" b="1" dirty="0" smtClean="0">
              <a:solidFill>
                <a:schemeClr val="tx2">
                  <a:lumMod val="90000"/>
                </a:schemeClr>
              </a:solidFill>
            </a:endParaRPr>
          </a:p>
          <a:p>
            <a:pPr marL="411480"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cs-CZ" sz="2800" b="1" dirty="0" smtClean="0"/>
              <a:t>2.V psychosociální oblasti</a:t>
            </a:r>
          </a:p>
          <a:p>
            <a:pPr marL="411480"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cs-CZ" sz="2800" b="1" dirty="0" smtClean="0">
                <a:solidFill>
                  <a:srgbClr val="000000"/>
                </a:solidFill>
              </a:rPr>
              <a:t>	</a:t>
            </a:r>
            <a:r>
              <a:rPr lang="cs-CZ" sz="2800" b="1" dirty="0" smtClean="0">
                <a:solidFill>
                  <a:schemeClr val="tx2">
                    <a:lumMod val="90000"/>
                  </a:schemeClr>
                </a:solidFill>
              </a:rPr>
              <a:t>Sociální maladaptace,poruchy chování,agresivita, delikvence, úrazy, sebevraždy</a:t>
            </a:r>
          </a:p>
          <a:p>
            <a:pPr marL="411480"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cs-CZ" sz="2800" b="1" dirty="0" smtClean="0">
              <a:solidFill>
                <a:schemeClr val="tx2">
                  <a:lumMod val="90000"/>
                </a:schemeClr>
              </a:solidFill>
            </a:endParaRPr>
          </a:p>
          <a:p>
            <a:pPr marL="411480"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cs-CZ" sz="2800" b="1" dirty="0" smtClean="0"/>
              <a:t>3.Rizika pro reprodukční zdraví</a:t>
            </a:r>
          </a:p>
          <a:p>
            <a:pPr marL="411480"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cs-CZ" sz="2800" b="1" dirty="0" smtClean="0">
                <a:solidFill>
                  <a:srgbClr val="000000"/>
                </a:solidFill>
              </a:rPr>
              <a:t>	</a:t>
            </a:r>
            <a:r>
              <a:rPr lang="cs-CZ" sz="2800" b="1" dirty="0" smtClean="0">
                <a:solidFill>
                  <a:schemeClr val="tx2">
                    <a:lumMod val="90000"/>
                  </a:schemeClr>
                </a:solidFill>
              </a:rPr>
              <a:t>Předčasný začátek pohlavního života – střídání partnerů – pohlavní nemoci – aborty – časná a nechtěná těhotenství</a:t>
            </a:r>
          </a:p>
          <a:p>
            <a:pPr marL="609600" indent="-609600" fontAlgn="auto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endParaRPr lang="cs-CZ" dirty="0" smtClean="0">
              <a:solidFill>
                <a:schemeClr val="folHlink"/>
              </a:solidFill>
              <a:latin typeface="Arial" pitchFamily="34" charset="0"/>
            </a:endParaRPr>
          </a:p>
          <a:p>
            <a:pPr marL="609600" indent="-609600"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cs-CZ" sz="2400" dirty="0" smtClean="0">
              <a:solidFill>
                <a:schemeClr val="folHlink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8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3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90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8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8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8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8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58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450"/>
                            </p:stCondLst>
                            <p:childTnLst>
                              <p:par>
                                <p:cTn id="3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83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83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83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83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583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100"/>
                            </p:stCondLst>
                            <p:childTnLst>
                              <p:par>
                                <p:cTn id="4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83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83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83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83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 tmFilter="0,0; .5, 1; 1, 1"/>
                                        <p:tgtEl>
                                          <p:spTgt spid="583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200"/>
                            </p:stCondLst>
                            <p:childTnLst>
                              <p:par>
                                <p:cTn id="5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83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83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83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83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583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8050"/>
                            </p:stCondLst>
                            <p:childTnLst>
                              <p:par>
                                <p:cTn id="6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83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83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83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83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 tmFilter="0,0; .5, 1; 1, 1"/>
                                        <p:tgtEl>
                                          <p:spTgt spid="583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0" grpId="0"/>
      <p:bldP spid="5837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288" y="404813"/>
            <a:ext cx="8497887" cy="637063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80000"/>
              </a:lnSpc>
              <a:defRPr/>
            </a:pPr>
            <a:r>
              <a:rPr lang="cs-CZ" sz="2000" b="1" u="sng" dirty="0">
                <a:solidFill>
                  <a:srgbClr val="000000"/>
                </a:solidFill>
              </a:rPr>
              <a:t>Informace </a:t>
            </a:r>
            <a:r>
              <a:rPr lang="cs-CZ" sz="1600" b="1" dirty="0">
                <a:solidFill>
                  <a:srgbClr val="000000"/>
                </a:solidFill>
                <a:cs typeface="Arial" pitchFamily="34" charset="0"/>
              </a:rPr>
              <a:t>→</a:t>
            </a:r>
            <a:r>
              <a:rPr lang="cs-CZ" sz="1600" b="1" dirty="0">
                <a:solidFill>
                  <a:srgbClr val="000000"/>
                </a:solidFill>
              </a:rPr>
              <a:t> </a:t>
            </a:r>
            <a:r>
              <a:rPr lang="cs-CZ" b="1" dirty="0">
                <a:solidFill>
                  <a:srgbClr val="000000"/>
                </a:solidFill>
              </a:rPr>
              <a:t>„norma“ chování vrstevníků 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b="1" dirty="0"/>
              <a:t>      </a:t>
            </a:r>
            <a:r>
              <a:rPr lang="cs-CZ" sz="3200" b="1" dirty="0">
                <a:solidFill>
                  <a:srgbClr val="92D050"/>
                </a:solidFill>
              </a:rPr>
              <a:t>na dospívající  působí: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3200" b="1" dirty="0">
              <a:solidFill>
                <a:srgbClr val="92D050"/>
              </a:solidFill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3200" b="1" dirty="0">
              <a:solidFill>
                <a:srgbClr val="92D050"/>
              </a:solidFill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  <a:defRPr/>
            </a:pPr>
            <a:endParaRPr lang="cs-CZ" b="1" dirty="0"/>
          </a:p>
          <a:p>
            <a:pPr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b="1" dirty="0"/>
              <a:t>1. </a:t>
            </a:r>
            <a:r>
              <a:rPr lang="cs-CZ" b="1" u="sng" dirty="0">
                <a:latin typeface="Clarendon" pitchFamily="18" charset="0"/>
              </a:rPr>
              <a:t>Informace</a:t>
            </a:r>
            <a:r>
              <a:rPr lang="cs-CZ" b="1" dirty="0">
                <a:latin typeface="Clarendon" pitchFamily="18" charset="0"/>
              </a:rPr>
              <a:t> o důsledcích RCH </a:t>
            </a:r>
            <a:r>
              <a:rPr lang="cs-CZ" sz="1600" b="1" dirty="0">
                <a:latin typeface="Clarendon" pitchFamily="18" charset="0"/>
              </a:rPr>
              <a:t>  (</a:t>
            </a:r>
            <a:r>
              <a:rPr lang="cs-CZ" sz="1600" b="1" u="sng" dirty="0">
                <a:solidFill>
                  <a:schemeClr val="accent3"/>
                </a:solidFill>
                <a:latin typeface="Clarendon" pitchFamily="18" charset="0"/>
              </a:rPr>
              <a:t>vědomosti samy nestačí !</a:t>
            </a:r>
            <a:r>
              <a:rPr lang="cs-CZ" sz="1600" b="1" dirty="0">
                <a:solidFill>
                  <a:schemeClr val="accent3"/>
                </a:solidFill>
                <a:latin typeface="Clarendon" pitchFamily="18" charset="0"/>
              </a:rPr>
              <a:t>, </a:t>
            </a:r>
          </a:p>
          <a:p>
            <a:pPr algn="ctr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1600" b="1" dirty="0">
                <a:latin typeface="Clarendon" pitchFamily="18" charset="0"/>
              </a:rPr>
              <a:t>                      zvl. u ohrožených jedinců)</a:t>
            </a:r>
          </a:p>
          <a:p>
            <a:pPr algn="ctr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1600" b="1" dirty="0">
              <a:latin typeface="Clarendon" pitchFamily="18" charset="0"/>
            </a:endParaRPr>
          </a:p>
          <a:p>
            <a:pPr algn="ctr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1600" b="1" dirty="0">
              <a:latin typeface="Clarendon" pitchFamily="18" charset="0"/>
            </a:endParaRPr>
          </a:p>
          <a:p>
            <a:pPr algn="ctr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1600" b="1" dirty="0">
              <a:latin typeface="Clarendon" pitchFamily="18" charset="0"/>
            </a:endParaRPr>
          </a:p>
          <a:p>
            <a:pPr>
              <a:lnSpc>
                <a:spcPct val="80000"/>
              </a:lnSpc>
              <a:defRPr/>
            </a:pPr>
            <a:r>
              <a:rPr lang="cs-CZ" sz="2000" b="1" u="sng" dirty="0">
                <a:latin typeface="Clarendon" pitchFamily="18" charset="0"/>
              </a:rPr>
              <a:t>2. Motivace</a:t>
            </a:r>
            <a:r>
              <a:rPr lang="cs-CZ" sz="1600" b="1" dirty="0">
                <a:latin typeface="Clarendon" pitchFamily="18" charset="0"/>
              </a:rPr>
              <a:t>  </a:t>
            </a:r>
            <a:r>
              <a:rPr lang="cs-CZ" b="1" dirty="0">
                <a:latin typeface="Clarendon" pitchFamily="18" charset="0"/>
              </a:rPr>
              <a:t>pro zdravý životní styl (ZŽS),  </a:t>
            </a:r>
            <a:endParaRPr lang="cs-CZ" b="1" dirty="0">
              <a:latin typeface="Clarendon" pitchFamily="18" charset="0"/>
              <a:cs typeface="Arial" pitchFamily="34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1600" b="1" dirty="0">
                <a:latin typeface="Clarendon" pitchFamily="18" charset="0"/>
              </a:rPr>
              <a:t>                         </a:t>
            </a:r>
            <a:r>
              <a:rPr lang="cs-CZ" b="1" dirty="0">
                <a:latin typeface="Clarendon" pitchFamily="18" charset="0"/>
              </a:rPr>
              <a:t>SRCH D však nahrazuje </a:t>
            </a:r>
            <a:r>
              <a:rPr lang="cs-CZ" b="1" dirty="0">
                <a:solidFill>
                  <a:schemeClr val="accent3"/>
                </a:solidFill>
                <a:latin typeface="Clarendon" pitchFamily="18" charset="0"/>
              </a:rPr>
              <a:t>něco „důležitého“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b="1" dirty="0">
                <a:latin typeface="Clarendon" pitchFamily="18" charset="0"/>
              </a:rPr>
              <a:t>                       co dospívajícímu chybí –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b="1" dirty="0">
                <a:latin typeface="Clarendon" pitchFamily="18" charset="0"/>
              </a:rPr>
              <a:t>                       motivace pro RCH    silnější než pro ZŽS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  <a:defRPr/>
            </a:pPr>
            <a:endParaRPr lang="cs-CZ" b="1" dirty="0">
              <a:latin typeface="Clarendon" pitchFamily="18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  <a:defRPr/>
            </a:pPr>
            <a:endParaRPr lang="cs-CZ" b="1" dirty="0">
              <a:latin typeface="Clarendon" pitchFamily="18" charset="0"/>
            </a:endParaRPr>
          </a:p>
          <a:p>
            <a:pPr>
              <a:lnSpc>
                <a:spcPct val="80000"/>
              </a:lnSpc>
              <a:defRPr/>
            </a:pPr>
            <a:r>
              <a:rPr lang="cs-CZ" sz="2000" b="1" u="sng" dirty="0">
                <a:latin typeface="Clarendon" pitchFamily="18" charset="0"/>
              </a:rPr>
              <a:t>3. Dovednosti </a:t>
            </a:r>
            <a:r>
              <a:rPr lang="cs-CZ" sz="1600" b="1" dirty="0">
                <a:latin typeface="Clarendon" pitchFamily="18" charset="0"/>
                <a:cs typeface="Arial" pitchFamily="34" charset="0"/>
              </a:rPr>
              <a:t>→</a:t>
            </a:r>
            <a:r>
              <a:rPr lang="cs-CZ" sz="1600" b="1" dirty="0">
                <a:latin typeface="Clarendon" pitchFamily="18" charset="0"/>
              </a:rPr>
              <a:t> </a:t>
            </a:r>
            <a:r>
              <a:rPr lang="cs-CZ" b="1" dirty="0">
                <a:latin typeface="Clarendon" pitchFamily="18" charset="0"/>
              </a:rPr>
              <a:t>jak odolávat tlaku vrstevníků- jak odmítat RCH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  <a:defRPr/>
            </a:pPr>
            <a:endParaRPr lang="cs-CZ" b="1" dirty="0">
              <a:latin typeface="Clarendon" pitchFamily="18" charset="0"/>
            </a:endParaRPr>
          </a:p>
          <a:p>
            <a:pPr>
              <a:lnSpc>
                <a:spcPct val="80000"/>
              </a:lnSpc>
              <a:defRPr/>
            </a:pPr>
            <a:r>
              <a:rPr lang="cs-CZ" sz="2000" b="1" u="sng" dirty="0">
                <a:solidFill>
                  <a:schemeClr val="accent3"/>
                </a:solidFill>
                <a:latin typeface="Clarendon" pitchFamily="18" charset="0"/>
              </a:rPr>
              <a:t>Represe</a:t>
            </a:r>
            <a:r>
              <a:rPr lang="cs-CZ" sz="2000" b="1" u="sng" dirty="0">
                <a:solidFill>
                  <a:srgbClr val="000000"/>
                </a:solidFill>
                <a:latin typeface="Clarendon" pitchFamily="18" charset="0"/>
              </a:rPr>
              <a:t> </a:t>
            </a:r>
            <a:r>
              <a:rPr lang="cs-CZ" dirty="0">
                <a:solidFill>
                  <a:srgbClr val="000000"/>
                </a:solidFill>
                <a:latin typeface="Clarendon" pitchFamily="18" charset="0"/>
                <a:cs typeface="Arial" pitchFamily="34" charset="0"/>
              </a:rPr>
              <a:t>→</a:t>
            </a:r>
            <a:r>
              <a:rPr lang="cs-CZ" dirty="0">
                <a:solidFill>
                  <a:srgbClr val="66FF33"/>
                </a:solidFill>
                <a:latin typeface="Clarendon" pitchFamily="18" charset="0"/>
              </a:rPr>
              <a:t> </a:t>
            </a:r>
            <a:r>
              <a:rPr lang="cs-CZ" b="1" dirty="0">
                <a:latin typeface="Clarendon" pitchFamily="18" charset="0"/>
              </a:rPr>
              <a:t>účinná</a:t>
            </a:r>
            <a:r>
              <a:rPr lang="cs-CZ" dirty="0">
                <a:latin typeface="Clarendon" pitchFamily="18" charset="0"/>
              </a:rPr>
              <a:t>:</a:t>
            </a:r>
            <a:r>
              <a:rPr lang="cs-CZ" dirty="0">
                <a:solidFill>
                  <a:srgbClr val="66FF33"/>
                </a:solidFill>
                <a:latin typeface="Clarendon" pitchFamily="18" charset="0"/>
              </a:rPr>
              <a:t> </a:t>
            </a:r>
            <a:r>
              <a:rPr lang="cs-CZ" dirty="0">
                <a:solidFill>
                  <a:schemeClr val="accent1"/>
                </a:solidFill>
                <a:latin typeface="Clarendon" pitchFamily="18" charset="0"/>
              </a:rPr>
              <a:t>zákony (drogy, doprava, trestná činnost)</a:t>
            </a:r>
          </a:p>
          <a:p>
            <a:pPr>
              <a:lnSpc>
                <a:spcPct val="80000"/>
              </a:lnSpc>
              <a:defRPr/>
            </a:pPr>
            <a:endParaRPr lang="cs-CZ" dirty="0">
              <a:solidFill>
                <a:schemeClr val="accent1"/>
              </a:solidFill>
              <a:latin typeface="Clarendon" pitchFamily="18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dirty="0">
                <a:solidFill>
                  <a:srgbClr val="000000"/>
                </a:solidFill>
                <a:latin typeface="Clarendon" pitchFamily="18" charset="0"/>
              </a:rPr>
              <a:t>             </a:t>
            </a:r>
            <a:r>
              <a:rPr lang="cs-CZ" dirty="0">
                <a:solidFill>
                  <a:srgbClr val="66FF33"/>
                </a:solidFill>
                <a:latin typeface="Clarendon" pitchFamily="18" charset="0"/>
              </a:rPr>
              <a:t>   </a:t>
            </a:r>
            <a:r>
              <a:rPr lang="cs-CZ" dirty="0">
                <a:solidFill>
                  <a:srgbClr val="000000"/>
                </a:solidFill>
                <a:latin typeface="Clarendon" pitchFamily="18" charset="0"/>
                <a:cs typeface="Arial" pitchFamily="34" charset="0"/>
              </a:rPr>
              <a:t>→</a:t>
            </a:r>
            <a:r>
              <a:rPr lang="cs-CZ" dirty="0">
                <a:solidFill>
                  <a:srgbClr val="66FF33"/>
                </a:solidFill>
                <a:latin typeface="Clarendon" pitchFamily="18" charset="0"/>
              </a:rPr>
              <a:t> </a:t>
            </a:r>
            <a:r>
              <a:rPr lang="cs-CZ" b="1" dirty="0">
                <a:latin typeface="Clarendon" pitchFamily="18" charset="0"/>
              </a:rPr>
              <a:t>málo až neúčinná:</a:t>
            </a:r>
            <a:r>
              <a:rPr lang="cs-CZ" dirty="0">
                <a:solidFill>
                  <a:srgbClr val="000000"/>
                </a:solidFill>
                <a:latin typeface="Clarendon" pitchFamily="18" charset="0"/>
              </a:rPr>
              <a:t> </a:t>
            </a:r>
            <a:r>
              <a:rPr lang="cs-CZ" dirty="0">
                <a:solidFill>
                  <a:schemeClr val="accent1"/>
                </a:solidFill>
                <a:latin typeface="Clarendon" pitchFamily="18" charset="0"/>
              </a:rPr>
              <a:t>u konkrétního dospívajícího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dirty="0">
                <a:solidFill>
                  <a:schemeClr val="accent1"/>
                </a:solidFill>
                <a:latin typeface="Clarendon" pitchFamily="18" charset="0"/>
              </a:rPr>
              <a:t>                             	</a:t>
            </a:r>
            <a:r>
              <a:rPr lang="cs-CZ" sz="1400" dirty="0">
                <a:solidFill>
                  <a:schemeClr val="accent1"/>
                </a:solidFill>
                <a:latin typeface="Clarendon" pitchFamily="18" charset="0"/>
                <a:cs typeface="Arial" pitchFamily="34" charset="0"/>
              </a:rPr>
              <a:t>►</a:t>
            </a:r>
            <a:r>
              <a:rPr lang="cs-CZ" dirty="0">
                <a:solidFill>
                  <a:schemeClr val="accent1"/>
                </a:solidFill>
                <a:latin typeface="Clarendon" pitchFamily="18" charset="0"/>
              </a:rPr>
              <a:t> pouze mezní limity chování !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dirty="0">
                <a:solidFill>
                  <a:schemeClr val="accent1"/>
                </a:solidFill>
                <a:latin typeface="Clarendon" pitchFamily="18" charset="0"/>
              </a:rPr>
              <a:t>                           	</a:t>
            </a:r>
            <a:r>
              <a:rPr lang="cs-CZ" sz="1400" dirty="0">
                <a:solidFill>
                  <a:schemeClr val="accent1"/>
                </a:solidFill>
                <a:latin typeface="Clarendon" pitchFamily="18" charset="0"/>
                <a:cs typeface="Arial" pitchFamily="34" charset="0"/>
              </a:rPr>
              <a:t>►  </a:t>
            </a:r>
            <a:r>
              <a:rPr lang="cs-CZ" dirty="0">
                <a:solidFill>
                  <a:schemeClr val="accent1"/>
                </a:solidFill>
                <a:latin typeface="Clarendon" pitchFamily="18" charset="0"/>
              </a:rPr>
              <a:t>rozhodnout se pro ZŽS musí sám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dirty="0">
                <a:solidFill>
                  <a:schemeClr val="accent1"/>
                </a:solidFill>
                <a:latin typeface="Clarendon" pitchFamily="18" charset="0"/>
              </a:rPr>
              <a:t>                                       ( a problematika je komplexní)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b="1" dirty="0"/>
              <a:t>                       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  <a:defRPr/>
            </a:pPr>
            <a:endParaRPr lang="cs-CZ" b="1" dirty="0"/>
          </a:p>
        </p:txBody>
      </p: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Obdélník 1"/>
          <p:cNvSpPr>
            <a:spLocks noChangeArrowheads="1"/>
          </p:cNvSpPr>
          <p:nvPr/>
        </p:nvSpPr>
        <p:spPr bwMode="auto">
          <a:xfrm>
            <a:off x="539750" y="1052513"/>
            <a:ext cx="8208963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 u="sng">
                <a:solidFill>
                  <a:schemeClr val="accent1"/>
                </a:solidFill>
              </a:rPr>
              <a:t>Hlavní rizikové faktory dospívání</a:t>
            </a:r>
          </a:p>
          <a:p>
            <a:endParaRPr lang="cs-CZ" b="1"/>
          </a:p>
          <a:p>
            <a:endParaRPr lang="cs-CZ" b="1"/>
          </a:p>
          <a:p>
            <a:pPr>
              <a:buFont typeface="Arial" pitchFamily="34" charset="0"/>
              <a:buChar char="•"/>
            </a:pPr>
            <a:r>
              <a:rPr lang="cs-CZ" sz="2000" b="1">
                <a:latin typeface="Papyrus" pitchFamily="66" charset="0"/>
              </a:rPr>
              <a:t>Malá sebedůvěra</a:t>
            </a:r>
          </a:p>
          <a:p>
            <a:pPr>
              <a:buFont typeface="Arial" pitchFamily="34" charset="0"/>
              <a:buChar char="•"/>
            </a:pPr>
            <a:endParaRPr lang="cs-CZ" sz="2000" b="1">
              <a:latin typeface="Papyrus" pitchFamily="66" charset="0"/>
            </a:endParaRPr>
          </a:p>
          <a:p>
            <a:pPr>
              <a:buFont typeface="Arial" pitchFamily="34" charset="0"/>
              <a:buChar char="•"/>
            </a:pPr>
            <a:endParaRPr lang="cs-CZ" sz="2000" b="1">
              <a:latin typeface="Papyru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000" b="1">
                <a:latin typeface="Papyrus" pitchFamily="66" charset="0"/>
              </a:rPr>
              <a:t>Malá sebeúcta</a:t>
            </a:r>
          </a:p>
          <a:p>
            <a:pPr>
              <a:buFont typeface="Arial" pitchFamily="34" charset="0"/>
              <a:buChar char="•"/>
            </a:pPr>
            <a:endParaRPr lang="cs-CZ" sz="2000" b="1">
              <a:latin typeface="Papyrus" pitchFamily="66" charset="0"/>
            </a:endParaRPr>
          </a:p>
          <a:p>
            <a:pPr>
              <a:buFont typeface="Arial" pitchFamily="34" charset="0"/>
              <a:buChar char="•"/>
            </a:pPr>
            <a:endParaRPr lang="cs-CZ" sz="2000" b="1">
              <a:latin typeface="Papyru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000" b="1">
                <a:latin typeface="Papyrus" pitchFamily="66" charset="0"/>
              </a:rPr>
              <a:t>Příslušnost k menšinám (rasovým, etnickým, náboženským)</a:t>
            </a:r>
          </a:p>
          <a:p>
            <a:pPr>
              <a:buFont typeface="Arial" pitchFamily="34" charset="0"/>
              <a:buChar char="•"/>
            </a:pPr>
            <a:endParaRPr lang="cs-CZ" sz="2000" b="1">
              <a:latin typeface="Papyrus" pitchFamily="66" charset="0"/>
            </a:endParaRPr>
          </a:p>
          <a:p>
            <a:pPr>
              <a:buFont typeface="Arial" pitchFamily="34" charset="0"/>
              <a:buChar char="•"/>
            </a:pPr>
            <a:endParaRPr lang="cs-CZ" sz="2000" b="1">
              <a:latin typeface="Papyrus" pitchFamily="66" charset="0"/>
            </a:endParaRPr>
          </a:p>
          <a:p>
            <a:pPr>
              <a:buFont typeface="Arial" pitchFamily="34" charset="0"/>
              <a:buChar char="•"/>
            </a:pPr>
            <a:endParaRPr lang="cs-CZ" sz="2000" b="1">
              <a:latin typeface="Papyru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000" b="1">
                <a:latin typeface="Papyrus" pitchFamily="66" charset="0"/>
              </a:rPr>
              <a:t>Chybění smyslu života aj.</a:t>
            </a:r>
          </a:p>
        </p:txBody>
      </p:sp>
    </p:spTree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Obdélník 1"/>
          <p:cNvSpPr>
            <a:spLocks noChangeArrowheads="1"/>
          </p:cNvSpPr>
          <p:nvPr/>
        </p:nvSpPr>
        <p:spPr bwMode="auto">
          <a:xfrm>
            <a:off x="539750" y="1052513"/>
            <a:ext cx="8208963" cy="510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 u="sng">
                <a:solidFill>
                  <a:schemeClr val="accent1"/>
                </a:solidFill>
              </a:rPr>
              <a:t>Hlavní ochranné  faktory dospívání</a:t>
            </a:r>
          </a:p>
          <a:p>
            <a:endParaRPr lang="cs-CZ" b="1"/>
          </a:p>
          <a:p>
            <a:pPr>
              <a:buFont typeface="Arial" pitchFamily="34" charset="0"/>
              <a:buChar char="•"/>
            </a:pPr>
            <a:r>
              <a:rPr lang="cs-CZ" sz="2400" b="1">
                <a:latin typeface="Papyrus" pitchFamily="66" charset="0"/>
              </a:rPr>
              <a:t>Funkční rodina</a:t>
            </a:r>
          </a:p>
          <a:p>
            <a:pPr>
              <a:buFont typeface="Arial" pitchFamily="34" charset="0"/>
              <a:buChar char="•"/>
            </a:pPr>
            <a:endParaRPr lang="cs-CZ" sz="2400" b="1">
              <a:latin typeface="Papyru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400" b="1">
                <a:latin typeface="Papyrus" pitchFamily="66" charset="0"/>
              </a:rPr>
              <a:t>Sebedůvěra a sebeúcta</a:t>
            </a:r>
          </a:p>
          <a:p>
            <a:pPr>
              <a:buFont typeface="Arial" pitchFamily="34" charset="0"/>
              <a:buChar char="•"/>
            </a:pPr>
            <a:endParaRPr lang="cs-CZ" sz="2400" b="1">
              <a:latin typeface="Papyru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400" b="1">
                <a:latin typeface="Papyrus" pitchFamily="66" charset="0"/>
              </a:rPr>
              <a:t>Zapojení do pozitivní skupiny vrstevníků</a:t>
            </a:r>
          </a:p>
          <a:p>
            <a:pPr>
              <a:buFont typeface="Arial" pitchFamily="34" charset="0"/>
              <a:buChar char="•"/>
            </a:pPr>
            <a:endParaRPr lang="cs-CZ" sz="2400" b="1">
              <a:latin typeface="Papyru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400" b="1">
                <a:latin typeface="Papyrus" pitchFamily="66" charset="0"/>
              </a:rPr>
              <a:t>Provázení zralým a angažovaným dospělým</a:t>
            </a:r>
          </a:p>
          <a:p>
            <a:pPr>
              <a:buFont typeface="Arial" pitchFamily="34" charset="0"/>
              <a:buChar char="•"/>
            </a:pPr>
            <a:endParaRPr lang="cs-CZ" sz="2400" b="1">
              <a:latin typeface="Papyru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400" b="1">
                <a:latin typeface="Papyrus" pitchFamily="66" charset="0"/>
              </a:rPr>
              <a:t>Komunikativní dovednosti</a:t>
            </a:r>
          </a:p>
          <a:p>
            <a:endParaRPr lang="cs-CZ" sz="2400" b="1">
              <a:latin typeface="Palatino" pitchFamily="18" charset="0"/>
            </a:endParaRPr>
          </a:p>
          <a:p>
            <a:pPr>
              <a:buFont typeface="Arial" pitchFamily="34" charset="0"/>
              <a:buChar char="•"/>
            </a:pPr>
            <a:endParaRPr lang="cs-CZ" b="1"/>
          </a:p>
          <a:p>
            <a:pPr>
              <a:buFont typeface="Arial" pitchFamily="34" charset="0"/>
              <a:buChar char="•"/>
            </a:pPr>
            <a:endParaRPr lang="cs-CZ" b="1"/>
          </a:p>
        </p:txBody>
      </p:sp>
    </p:spTree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7950" y="836613"/>
            <a:ext cx="8928100" cy="449421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cs-CZ" sz="3600" b="1" dirty="0">
                <a:solidFill>
                  <a:schemeClr val="accent1"/>
                </a:solidFill>
              </a:rPr>
              <a:t>Prevence SRCH D</a:t>
            </a:r>
          </a:p>
          <a:p>
            <a:pPr>
              <a:defRPr/>
            </a:pPr>
            <a:endParaRPr lang="cs-CZ" b="1" dirty="0"/>
          </a:p>
          <a:p>
            <a:pPr>
              <a:defRPr/>
            </a:pPr>
            <a:endParaRPr lang="cs-CZ" b="1" dirty="0"/>
          </a:p>
          <a:p>
            <a:pPr>
              <a:defRPr/>
            </a:pPr>
            <a:endParaRPr lang="cs-CZ" b="1" dirty="0"/>
          </a:p>
          <a:p>
            <a:pPr>
              <a:buFont typeface="Arial" pitchFamily="34" charset="0"/>
              <a:buChar char="•"/>
              <a:defRPr/>
            </a:pPr>
            <a:r>
              <a:rPr lang="cs-CZ" sz="2800" b="1" dirty="0">
                <a:latin typeface="Papyrus" pitchFamily="66" charset="0"/>
              </a:rPr>
              <a:t>Zajišťovat zdravý psychosociální vývoj</a:t>
            </a:r>
          </a:p>
          <a:p>
            <a:pPr>
              <a:buFont typeface="Arial" pitchFamily="34" charset="0"/>
              <a:buChar char="•"/>
              <a:defRPr/>
            </a:pPr>
            <a:endParaRPr lang="cs-CZ" sz="2800" b="1" dirty="0">
              <a:latin typeface="Papyrus" pitchFamily="66" charset="0"/>
            </a:endParaRPr>
          </a:p>
          <a:p>
            <a:pPr>
              <a:defRPr/>
            </a:pPr>
            <a:r>
              <a:rPr lang="cs-CZ" sz="2800" b="1" dirty="0">
                <a:latin typeface="Papyrus" pitchFamily="66" charset="0"/>
              </a:rPr>
              <a:t> 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cs-CZ" sz="2800" b="1" dirty="0">
                <a:latin typeface="Papyrus" pitchFamily="66" charset="0"/>
              </a:rPr>
              <a:t>Odstraňovat faktory rizikové</a:t>
            </a:r>
          </a:p>
          <a:p>
            <a:pPr>
              <a:buFont typeface="Arial" pitchFamily="34" charset="0"/>
              <a:buChar char="•"/>
              <a:defRPr/>
            </a:pPr>
            <a:endParaRPr lang="cs-CZ" sz="2800" b="1" dirty="0">
              <a:latin typeface="Papyrus" pitchFamily="66" charset="0"/>
            </a:endParaRPr>
          </a:p>
          <a:p>
            <a:pPr>
              <a:defRPr/>
            </a:pPr>
            <a:endParaRPr lang="cs-CZ" sz="2800" b="1" dirty="0">
              <a:latin typeface="Papyrus" pitchFamily="66" charset="0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cs-CZ" sz="2800" b="1" dirty="0">
                <a:latin typeface="Papyrus" pitchFamily="66" charset="0"/>
              </a:rPr>
              <a:t>Posilovat faktory ochranné - </a:t>
            </a:r>
            <a:r>
              <a:rPr lang="cs-CZ" sz="2800" b="1" u="sng" dirty="0">
                <a:solidFill>
                  <a:schemeClr val="accent3"/>
                </a:solidFill>
                <a:latin typeface="Papyrus" pitchFamily="66" charset="0"/>
              </a:rPr>
              <a:t>práce s jednotlivcem </a:t>
            </a:r>
            <a:endParaRPr lang="cs-CZ" sz="2800" b="1" u="sng" dirty="0">
              <a:solidFill>
                <a:schemeClr val="accent3"/>
              </a:solidFill>
              <a:latin typeface="Papyrus" pitchFamily="66" charset="0"/>
            </a:endParaRPr>
          </a:p>
        </p:txBody>
      </p:sp>
    </p:spTree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b="1" u="sng" dirty="0">
                <a:solidFill>
                  <a:schemeClr val="tx2">
                    <a:satMod val="200000"/>
                  </a:schemeClr>
                </a:solidFill>
              </a:rPr>
              <a:t>Etická výchova</a:t>
            </a:r>
            <a:br>
              <a:rPr lang="cs-CZ" b="1" u="sng" dirty="0">
                <a:solidFill>
                  <a:schemeClr val="tx2">
                    <a:satMod val="200000"/>
                  </a:schemeClr>
                </a:solidFill>
              </a:rPr>
            </a:br>
            <a:r>
              <a:rPr lang="cs-CZ" sz="2400" b="1" u="sng" dirty="0">
                <a:solidFill>
                  <a:schemeClr val="accent1"/>
                </a:solidFill>
              </a:rPr>
              <a:t>podle R. </a:t>
            </a:r>
            <a:r>
              <a:rPr lang="cs-CZ" sz="2400" b="1" u="sng" dirty="0" err="1">
                <a:solidFill>
                  <a:schemeClr val="accent1"/>
                </a:solidFill>
              </a:rPr>
              <a:t>Olivara</a:t>
            </a:r>
            <a:r>
              <a:rPr lang="cs-CZ" sz="2400" b="1" u="sng" dirty="0">
                <a:solidFill>
                  <a:schemeClr val="accent1"/>
                </a:solidFill>
              </a:rPr>
              <a:t> a L. </a:t>
            </a:r>
            <a:r>
              <a:rPr lang="cs-CZ" sz="2400" b="1" u="sng" dirty="0" err="1">
                <a:solidFill>
                  <a:schemeClr val="accent1"/>
                </a:solidFill>
              </a:rPr>
              <a:t>Lenze</a:t>
            </a:r>
            <a:endParaRPr lang="cs-CZ" sz="2400" b="1" u="sng" dirty="0">
              <a:solidFill>
                <a:schemeClr val="accent1"/>
              </a:solidFill>
            </a:endParaRP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411480" fontAlgn="auto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cs-CZ" b="1" dirty="0">
                <a:latin typeface="Papyrus" pitchFamily="66" charset="0"/>
              </a:rPr>
              <a:t>Pěstuje:</a:t>
            </a:r>
            <a:r>
              <a:rPr lang="cs-CZ" dirty="0">
                <a:latin typeface="Papyrus" pitchFamily="66" charset="0"/>
              </a:rPr>
              <a:t> </a:t>
            </a:r>
          </a:p>
          <a:p>
            <a:pPr marL="411480" fontAlgn="auto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cs-CZ" b="1" dirty="0">
                <a:latin typeface="Papyrus" pitchFamily="66" charset="0"/>
              </a:rPr>
              <a:t>	sebeúctu, zdravé sebevědomí, dobré vztahy s vrstevníky (</a:t>
            </a:r>
            <a:r>
              <a:rPr lang="cs-CZ" b="1" dirty="0" err="1">
                <a:latin typeface="Papyrus" pitchFamily="66" charset="0"/>
              </a:rPr>
              <a:t>prosociálnost</a:t>
            </a:r>
            <a:r>
              <a:rPr lang="cs-CZ" b="1" dirty="0">
                <a:latin typeface="Papyrus" pitchFamily="66" charset="0"/>
              </a:rPr>
              <a:t>), toleranci k menšinám, komunikační </a:t>
            </a:r>
            <a:r>
              <a:rPr lang="cs-CZ" b="1" dirty="0" smtClean="0">
                <a:latin typeface="Papyrus" pitchFamily="66" charset="0"/>
              </a:rPr>
              <a:t>dovednosti, </a:t>
            </a:r>
            <a:r>
              <a:rPr lang="cs-CZ" b="1" dirty="0">
                <a:latin typeface="Papyrus" pitchFamily="66" charset="0"/>
              </a:rPr>
              <a:t>hlubší motivace k zdravému životnímu stylu</a:t>
            </a:r>
            <a:r>
              <a:rPr lang="cs-CZ" b="1" dirty="0" smtClean="0">
                <a:latin typeface="Papyrus" pitchFamily="66" charset="0"/>
              </a:rPr>
              <a:t>.</a:t>
            </a:r>
          </a:p>
          <a:p>
            <a:pPr marL="411480" fontAlgn="auto">
              <a:spcAft>
                <a:spcPts val="0"/>
              </a:spcAft>
              <a:buFont typeface="Wingdings" pitchFamily="2" charset="2"/>
              <a:buNone/>
              <a:defRPr/>
            </a:pPr>
            <a:endParaRPr lang="cs-CZ" b="1" dirty="0"/>
          </a:p>
          <a:p>
            <a:pPr marL="411480" fontAlgn="auto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cs-CZ" b="1" dirty="0"/>
              <a:t>	</a:t>
            </a:r>
            <a:r>
              <a:rPr lang="cs-CZ" b="1" u="sng" dirty="0">
                <a:solidFill>
                  <a:schemeClr val="accent3"/>
                </a:solidFill>
              </a:rPr>
              <a:t>Pracuje dlouhodobě s jedincem!</a:t>
            </a:r>
          </a:p>
        </p:txBody>
      </p:sp>
    </p:spTree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satMod val="200000"/>
                  </a:schemeClr>
                </a:solidFill>
              </a:rPr>
              <a:t>Výchovný trojúhelník- spolupráce tří složek</a:t>
            </a:r>
          </a:p>
        </p:txBody>
      </p:sp>
      <p:graphicFrame>
        <p:nvGraphicFramePr>
          <p:cNvPr id="1026" name="Diagram 5"/>
          <p:cNvGraphicFramePr>
            <a:graphicFrameLocks/>
          </p:cNvGraphicFramePr>
          <p:nvPr>
            <p:ph type="dgm" idx="1"/>
          </p:nvPr>
        </p:nvGraphicFramePr>
        <p:xfrm>
          <a:off x="684213" y="692150"/>
          <a:ext cx="8235950" cy="5811838"/>
        </p:xfrm>
        <a:graphic>
          <a:graphicData uri="http://schemas.openxmlformats.org/drawingml/2006/compatibility">
            <com:legacyDrawing xmlns:com="http://schemas.openxmlformats.org/drawingml/2006/compatibility" spid="_x0000_s1026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6248400" y="6381750"/>
            <a:ext cx="2895600" cy="476250"/>
          </a:xfrm>
        </p:spPr>
        <p:txBody>
          <a:bodyPr/>
          <a:lstStyle/>
          <a:p>
            <a:pPr>
              <a:defRPr/>
            </a:pPr>
            <a:r>
              <a:rPr lang="cs-CZ" sz="2400">
                <a:solidFill>
                  <a:schemeClr val="accent6"/>
                </a:solidFill>
                <a:latin typeface="Vladimir Script" pitchFamily="66" charset="0"/>
              </a:rPr>
              <a:t>Ing.Mgr. Nováková M</a:t>
            </a:r>
            <a:endParaRPr lang="cs-CZ" sz="2400" dirty="0">
              <a:solidFill>
                <a:schemeClr val="accent6"/>
              </a:solidFill>
              <a:latin typeface="Vladimir Script" pitchFamily="66" charset="0"/>
            </a:endParaRP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09600" y="549275"/>
            <a:ext cx="8534400" cy="5951538"/>
          </a:xfrm>
        </p:spPr>
        <p:txBody>
          <a:bodyPr>
            <a:normAutofit/>
          </a:bodyPr>
          <a:lstStyle/>
          <a:p>
            <a:pPr marL="411480" fontAlgn="auto">
              <a:lnSpc>
                <a:spcPct val="90000"/>
              </a:lnSpc>
              <a:spcAft>
                <a:spcPts val="0"/>
              </a:spcAft>
              <a:buFont typeface="Wingdings"/>
              <a:buChar char=""/>
              <a:defRPr/>
            </a:pPr>
            <a:r>
              <a:rPr lang="cs-CZ" sz="48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lbertus Extra Bold" pitchFamily="34" charset="0"/>
              </a:rPr>
              <a:t>Výchovný styl pedagoga</a:t>
            </a:r>
          </a:p>
          <a:p>
            <a:pPr marL="411480" fontAlgn="auto">
              <a:lnSpc>
                <a:spcPct val="90000"/>
              </a:lnSpc>
              <a:spcAft>
                <a:spcPts val="0"/>
              </a:spcAft>
              <a:buFont typeface="Wingdings"/>
              <a:buChar char=""/>
              <a:defRPr/>
            </a:pPr>
            <a:r>
              <a:rPr lang="cs-CZ" sz="48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lbertus Extra Bold" pitchFamily="34" charset="0"/>
              </a:rPr>
              <a:t>Výchovný program EV</a:t>
            </a:r>
          </a:p>
          <a:p>
            <a:pPr marL="411480"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cs-CZ" sz="2400" dirty="0" smtClean="0">
              <a:latin typeface="Albertus Extra Bold" pitchFamily="34" charset="0"/>
            </a:endParaRPr>
          </a:p>
          <a:p>
            <a:pPr marL="411480"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cs-CZ" sz="2400" dirty="0" smtClean="0">
                <a:latin typeface="Albertus Extra Bold" pitchFamily="34" charset="0"/>
              </a:rPr>
              <a:t>Zahrnuje faktory působící preventivně v rovině prevence sociálně patologických jevů (80 </a:t>
            </a:r>
            <a:r>
              <a:rPr lang="cs-CZ" sz="2400" dirty="0" err="1" smtClean="0">
                <a:latin typeface="Albertus Extra Bold" pitchFamily="34" charset="0"/>
              </a:rPr>
              <a:t>leta</a:t>
            </a:r>
            <a:r>
              <a:rPr lang="cs-CZ" sz="2400" dirty="0" smtClean="0">
                <a:latin typeface="Albertus Extra Bold" pitchFamily="34" charset="0"/>
              </a:rPr>
              <a:t> minulého století)</a:t>
            </a:r>
          </a:p>
          <a:p>
            <a:pPr marL="411480"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cs-CZ" sz="4800" dirty="0" smtClean="0">
              <a:latin typeface="Albertus Extra Bold" pitchFamily="34" charset="0"/>
            </a:endParaRPr>
          </a:p>
          <a:p>
            <a:pPr marL="411480" fontAlgn="auto">
              <a:lnSpc>
                <a:spcPct val="90000"/>
              </a:lnSpc>
              <a:spcAft>
                <a:spcPts val="0"/>
              </a:spcAft>
              <a:buFont typeface="Wingdings"/>
              <a:buChar char=""/>
              <a:defRPr/>
            </a:pPr>
            <a:r>
              <a:rPr lang="cs-CZ" sz="3600" dirty="0" smtClean="0">
                <a:solidFill>
                  <a:schemeClr val="accent1"/>
                </a:solidFill>
                <a:latin typeface="Albertus Extra Bold" pitchFamily="34" charset="0"/>
              </a:rPr>
              <a:t>Cíl EV: výchova k </a:t>
            </a:r>
            <a:r>
              <a:rPr lang="cs-CZ" sz="3600" dirty="0" err="1" smtClean="0">
                <a:solidFill>
                  <a:schemeClr val="accent1"/>
                </a:solidFill>
                <a:latin typeface="Albertus Extra Bold" pitchFamily="34" charset="0"/>
              </a:rPr>
              <a:t>prosociálnosti</a:t>
            </a:r>
            <a:endParaRPr lang="cs-CZ" sz="3600" dirty="0" smtClean="0">
              <a:solidFill>
                <a:schemeClr val="accent1"/>
              </a:solidFill>
              <a:latin typeface="Albertus Extra Bold" pitchFamily="34" charset="0"/>
            </a:endParaRPr>
          </a:p>
          <a:p>
            <a:pPr marL="411480" fontAlgn="auto">
              <a:lnSpc>
                <a:spcPct val="90000"/>
              </a:lnSpc>
              <a:spcAft>
                <a:spcPts val="0"/>
              </a:spcAft>
              <a:buFont typeface="Wingdings"/>
              <a:buChar char=""/>
              <a:defRPr/>
            </a:pPr>
            <a:endParaRPr lang="cs-CZ" sz="3600" dirty="0" smtClean="0">
              <a:solidFill>
                <a:schemeClr val="accent1"/>
              </a:solidFill>
              <a:latin typeface="Albertus Extra Bold" pitchFamily="34" charset="0"/>
            </a:endParaRPr>
          </a:p>
          <a:p>
            <a:pPr marL="411480" fontAlgn="auto">
              <a:lnSpc>
                <a:spcPct val="90000"/>
              </a:lnSpc>
              <a:spcAft>
                <a:spcPts val="0"/>
              </a:spcAft>
              <a:buFont typeface="Wingdings"/>
              <a:buChar char=""/>
              <a:defRPr/>
            </a:pPr>
            <a:r>
              <a:rPr lang="cs-CZ" dirty="0" smtClean="0">
                <a:latin typeface="Papyrus" pitchFamily="66" charset="0"/>
              </a:rPr>
              <a:t>Společenský aspekt</a:t>
            </a:r>
          </a:p>
          <a:p>
            <a:pPr marL="411480" fontAlgn="auto">
              <a:lnSpc>
                <a:spcPct val="90000"/>
              </a:lnSpc>
              <a:spcAft>
                <a:spcPts val="0"/>
              </a:spcAft>
              <a:buFont typeface="Wingdings"/>
              <a:buChar char=""/>
              <a:defRPr/>
            </a:pPr>
            <a:r>
              <a:rPr lang="cs-CZ" dirty="0" smtClean="0">
                <a:solidFill>
                  <a:schemeClr val="tx2"/>
                </a:solidFill>
                <a:latin typeface="Papyrus" pitchFamily="66" charset="0"/>
              </a:rPr>
              <a:t>Individuální aspekt</a:t>
            </a:r>
            <a:endParaRPr lang="cs-CZ" sz="3600" dirty="0" smtClean="0">
              <a:solidFill>
                <a:schemeClr val="tx2"/>
              </a:solidFill>
              <a:latin typeface="Papyrus" pitchFamily="66" charset="0"/>
            </a:endParaRPr>
          </a:p>
          <a:p>
            <a:pPr marL="411480"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cs-CZ" sz="3600" dirty="0" smtClean="0">
              <a:solidFill>
                <a:schemeClr val="tx2"/>
              </a:solidFill>
              <a:latin typeface="Albertus Extra Bold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9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93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93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5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4800" b="1" dirty="0" err="1" smtClean="0">
                <a:solidFill>
                  <a:schemeClr val="accent3"/>
                </a:solidFill>
              </a:rPr>
              <a:t>Prosociálnost</a:t>
            </a:r>
            <a:r>
              <a:rPr lang="cs-CZ" sz="4800" b="1" dirty="0" smtClean="0">
                <a:solidFill>
                  <a:schemeClr val="accent3"/>
                </a:solidFill>
              </a:rPr>
              <a:t> jako cíl</a:t>
            </a:r>
          </a:p>
        </p:txBody>
      </p:sp>
      <p:sp>
        <p:nvSpPr>
          <p:cNvPr id="1443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sz="2800" smtClean="0">
                <a:solidFill>
                  <a:srgbClr val="FFC000"/>
                </a:solidFill>
                <a:latin typeface="Century" pitchFamily="18" charset="0"/>
              </a:rPr>
              <a:t>Prosociální chování </a:t>
            </a:r>
            <a:r>
              <a:rPr lang="cs-CZ" sz="2800" smtClean="0">
                <a:latin typeface="Century" pitchFamily="18" charset="0"/>
              </a:rPr>
              <a:t>je chování zaměřené na prospěch druhé osoby, které nevyplývá z povinnosti a je vykonáno </a:t>
            </a:r>
            <a:r>
              <a:rPr lang="cs-CZ" sz="2800" smtClean="0">
                <a:solidFill>
                  <a:schemeClr val="accent1"/>
                </a:solidFill>
                <a:latin typeface="Century" pitchFamily="18" charset="0"/>
              </a:rPr>
              <a:t>bez nároku na odměnu</a:t>
            </a:r>
          </a:p>
          <a:p>
            <a:pPr>
              <a:buFont typeface="Wingdings" pitchFamily="2" charset="2"/>
              <a:buNone/>
            </a:pPr>
            <a:endParaRPr lang="cs-CZ" sz="2800" smtClean="0">
              <a:solidFill>
                <a:schemeClr val="accent1"/>
              </a:solidFill>
              <a:latin typeface="Century" pitchFamily="18" charset="0"/>
            </a:endParaRPr>
          </a:p>
          <a:p>
            <a:r>
              <a:rPr lang="cs-CZ" sz="2800" smtClean="0">
                <a:latin typeface="Century" pitchFamily="18" charset="0"/>
              </a:rPr>
              <a:t>Vyžaduje </a:t>
            </a:r>
            <a:r>
              <a:rPr lang="cs-CZ" sz="2800" smtClean="0">
                <a:solidFill>
                  <a:srgbClr val="FFC000"/>
                </a:solidFill>
                <a:latin typeface="Century" pitchFamily="18" charset="0"/>
              </a:rPr>
              <a:t>vnitřní vztažný systém</a:t>
            </a:r>
          </a:p>
          <a:p>
            <a:r>
              <a:rPr lang="cs-CZ" sz="2800" smtClean="0">
                <a:solidFill>
                  <a:schemeClr val="accent1"/>
                </a:solidFill>
                <a:latin typeface="Century" pitchFamily="18" charset="0"/>
              </a:rPr>
              <a:t>Má tendenci se šířit, často přináší odměnu nepřímou </a:t>
            </a:r>
          </a:p>
          <a:p>
            <a:r>
              <a:rPr lang="cs-CZ" sz="2800" smtClean="0">
                <a:solidFill>
                  <a:schemeClr val="accent1"/>
                </a:solidFill>
                <a:latin typeface="Century" pitchFamily="18" charset="0"/>
              </a:rPr>
              <a:t> </a:t>
            </a:r>
            <a:r>
              <a:rPr lang="cs-CZ" sz="2800" smtClean="0">
                <a:solidFill>
                  <a:schemeClr val="accent2"/>
                </a:solidFill>
                <a:latin typeface="Century" pitchFamily="18" charset="0"/>
              </a:rPr>
              <a:t>spolupráce, přátelství, pozitivní vztahy </a:t>
            </a:r>
          </a:p>
          <a:p>
            <a:endParaRPr lang="cs-CZ" sz="280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4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44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44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44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44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386" grpId="0"/>
      <p:bldP spid="144387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549275"/>
            <a:ext cx="8424863" cy="6308725"/>
          </a:xfrm>
        </p:spPr>
        <p:txBody>
          <a:bodyPr>
            <a:normAutofit fontScale="85000" lnSpcReduction="20000"/>
          </a:bodyPr>
          <a:lstStyle/>
          <a:p>
            <a:pPr marL="411480"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cs-CZ" sz="3600" dirty="0" smtClean="0">
                <a:solidFill>
                  <a:schemeClr val="accent3"/>
                </a:solidFill>
                <a:latin typeface="Albertus Extra Bold" pitchFamily="34" charset="0"/>
              </a:rPr>
              <a:t>Výchovný styl pedagoga</a:t>
            </a:r>
          </a:p>
          <a:p>
            <a:pPr marL="411480"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cs-CZ" sz="4800" dirty="0" smtClean="0">
              <a:latin typeface="Albertus Extra Bold" pitchFamily="34" charset="0"/>
            </a:endParaRPr>
          </a:p>
          <a:p>
            <a:pPr marL="525780" indent="-457200" fontAlgn="auto">
              <a:lnSpc>
                <a:spcPct val="80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300" dirty="0" smtClean="0">
                <a:solidFill>
                  <a:schemeClr val="accent1"/>
                </a:solidFill>
                <a:latin typeface="Papyrus" pitchFamily="66" charset="0"/>
              </a:rPr>
              <a:t>Výchovné společenství </a:t>
            </a:r>
            <a:r>
              <a:rPr lang="cs-CZ" sz="2300" dirty="0" smtClean="0">
                <a:solidFill>
                  <a:schemeClr val="folHlink"/>
                </a:solidFill>
                <a:latin typeface="Papyrus" pitchFamily="66" charset="0"/>
              </a:rPr>
              <a:t>–     </a:t>
            </a:r>
            <a:r>
              <a:rPr lang="cs-CZ" sz="2300" dirty="0" smtClean="0">
                <a:latin typeface="Papyrus" pitchFamily="66" charset="0"/>
              </a:rPr>
              <a:t>vzájemná podpora, norma skupiny</a:t>
            </a:r>
          </a:p>
          <a:p>
            <a:pPr marL="525780" indent="-457200" fontAlgn="auto">
              <a:lnSpc>
                <a:spcPct val="80000"/>
              </a:lnSpc>
              <a:spcAft>
                <a:spcPts val="0"/>
              </a:spcAft>
              <a:buFont typeface="+mj-lt"/>
              <a:buAutoNum type="arabicPeriod"/>
              <a:defRPr/>
            </a:pPr>
            <a:endParaRPr lang="cs-CZ" sz="2300" dirty="0" smtClean="0">
              <a:latin typeface="Papyrus" pitchFamily="66" charset="0"/>
            </a:endParaRPr>
          </a:p>
          <a:p>
            <a:pPr marL="525780" indent="-457200" fontAlgn="auto">
              <a:lnSpc>
                <a:spcPct val="80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300" dirty="0" smtClean="0">
                <a:solidFill>
                  <a:schemeClr val="accent1"/>
                </a:solidFill>
                <a:latin typeface="Papyrus" pitchFamily="66" charset="0"/>
              </a:rPr>
              <a:t>Odměny a tresty  </a:t>
            </a:r>
            <a:r>
              <a:rPr lang="cs-CZ" sz="2300" dirty="0" smtClean="0">
                <a:solidFill>
                  <a:schemeClr val="folHlink"/>
                </a:solidFill>
                <a:latin typeface="Papyrus" pitchFamily="66" charset="0"/>
              </a:rPr>
              <a:t>- </a:t>
            </a:r>
            <a:r>
              <a:rPr lang="cs-CZ" sz="2300" dirty="0" smtClean="0">
                <a:latin typeface="Papyrus" pitchFamily="66" charset="0"/>
              </a:rPr>
              <a:t>(pozitivní motivace)</a:t>
            </a:r>
          </a:p>
          <a:p>
            <a:pPr marL="525780" indent="-457200" fontAlgn="auto">
              <a:lnSpc>
                <a:spcPct val="80000"/>
              </a:lnSpc>
              <a:spcAft>
                <a:spcPts val="0"/>
              </a:spcAft>
              <a:buFont typeface="+mj-lt"/>
              <a:buAutoNum type="arabicPeriod"/>
              <a:defRPr/>
            </a:pPr>
            <a:endParaRPr lang="cs-CZ" sz="2300" dirty="0" smtClean="0">
              <a:latin typeface="Papyrus" pitchFamily="66" charset="0"/>
            </a:endParaRPr>
          </a:p>
          <a:p>
            <a:pPr marL="525780" indent="-457200" fontAlgn="auto">
              <a:lnSpc>
                <a:spcPct val="80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300" dirty="0" smtClean="0">
                <a:solidFill>
                  <a:schemeClr val="accent1"/>
                </a:solidFill>
                <a:latin typeface="Papyrus" pitchFamily="66" charset="0"/>
              </a:rPr>
              <a:t>Pravidla</a:t>
            </a:r>
            <a:r>
              <a:rPr lang="cs-CZ" sz="2300" dirty="0" smtClean="0">
                <a:solidFill>
                  <a:schemeClr val="folHlink"/>
                </a:solidFill>
                <a:latin typeface="Papyrus" pitchFamily="66" charset="0"/>
              </a:rPr>
              <a:t> </a:t>
            </a:r>
            <a:r>
              <a:rPr lang="cs-CZ" sz="2300" dirty="0" smtClean="0">
                <a:latin typeface="Papyrus" pitchFamily="66" charset="0"/>
              </a:rPr>
              <a:t>(normální je naslouchat si, pomáhat si,spolupráce, pozice rovnosti ) – čitelnost</a:t>
            </a:r>
          </a:p>
          <a:p>
            <a:pPr marL="525780" indent="-457200" fontAlgn="auto">
              <a:lnSpc>
                <a:spcPct val="80000"/>
              </a:lnSpc>
              <a:spcAft>
                <a:spcPts val="0"/>
              </a:spcAft>
              <a:buFont typeface="+mj-lt"/>
              <a:buAutoNum type="arabicPeriod"/>
              <a:defRPr/>
            </a:pPr>
            <a:endParaRPr lang="cs-CZ" sz="2300" dirty="0" smtClean="0">
              <a:latin typeface="Papyrus" pitchFamily="66" charset="0"/>
            </a:endParaRPr>
          </a:p>
          <a:p>
            <a:pPr marL="525780" indent="-457200" fontAlgn="auto">
              <a:lnSpc>
                <a:spcPct val="80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300" dirty="0" smtClean="0">
                <a:solidFill>
                  <a:schemeClr val="accent1"/>
                </a:solidFill>
                <a:latin typeface="Papyrus" pitchFamily="66" charset="0"/>
              </a:rPr>
              <a:t>Přijetí bez podmínek </a:t>
            </a:r>
            <a:r>
              <a:rPr lang="cs-CZ" sz="2300" dirty="0" smtClean="0">
                <a:latin typeface="Papyrus" pitchFamily="66" charset="0"/>
              </a:rPr>
              <a:t>– oddělení provinění a provinilce </a:t>
            </a:r>
          </a:p>
          <a:p>
            <a:pPr marL="525780" indent="-457200" fontAlgn="auto">
              <a:lnSpc>
                <a:spcPct val="80000"/>
              </a:lnSpc>
              <a:spcAft>
                <a:spcPts val="0"/>
              </a:spcAft>
              <a:buFont typeface="+mj-lt"/>
              <a:buAutoNum type="arabicPeriod"/>
              <a:defRPr/>
            </a:pPr>
            <a:endParaRPr lang="cs-CZ" sz="2300" dirty="0" smtClean="0">
              <a:latin typeface="Papyrus" pitchFamily="66" charset="0"/>
            </a:endParaRPr>
          </a:p>
          <a:p>
            <a:pPr marL="525780" indent="-4572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300" dirty="0" smtClean="0">
                <a:solidFill>
                  <a:schemeClr val="accent1"/>
                </a:solidFill>
                <a:latin typeface="Papyrus" pitchFamily="66" charset="0"/>
              </a:rPr>
              <a:t>Vybízení k žádoucímu chování</a:t>
            </a:r>
            <a:r>
              <a:rPr lang="cs-CZ" sz="2300" dirty="0" smtClean="0">
                <a:latin typeface="Papyrus" pitchFamily="66" charset="0"/>
              </a:rPr>
              <a:t>, spolupráci, pomoci ….</a:t>
            </a:r>
          </a:p>
          <a:p>
            <a:pPr marL="525780" indent="-457200" fontAlgn="auto">
              <a:spcAft>
                <a:spcPts val="0"/>
              </a:spcAft>
              <a:buFont typeface="+mj-lt"/>
              <a:buAutoNum type="arabicPeriod"/>
              <a:defRPr/>
            </a:pPr>
            <a:endParaRPr lang="cs-CZ" sz="2300" dirty="0" smtClean="0">
              <a:latin typeface="Papyrus" pitchFamily="66" charset="0"/>
            </a:endParaRPr>
          </a:p>
          <a:p>
            <a:pPr marL="525780" indent="-4572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300" dirty="0" smtClean="0">
                <a:solidFill>
                  <a:schemeClr val="accent1"/>
                </a:solidFill>
                <a:latin typeface="Papyrus" pitchFamily="66" charset="0"/>
              </a:rPr>
              <a:t>Induktivní disciplina </a:t>
            </a:r>
            <a:r>
              <a:rPr lang="cs-CZ" sz="2300" dirty="0" smtClean="0">
                <a:latin typeface="Papyrus" pitchFamily="66" charset="0"/>
              </a:rPr>
              <a:t>– </a:t>
            </a:r>
            <a:r>
              <a:rPr lang="cs-CZ" sz="2300" dirty="0" err="1" smtClean="0">
                <a:latin typeface="Papyrus" pitchFamily="66" charset="0"/>
              </a:rPr>
              <a:t>ukazňování</a:t>
            </a:r>
            <a:r>
              <a:rPr lang="cs-CZ" sz="2300" dirty="0" smtClean="0">
                <a:latin typeface="Papyrus" pitchFamily="66" charset="0"/>
              </a:rPr>
              <a:t> metodou důsledků</a:t>
            </a:r>
          </a:p>
          <a:p>
            <a:pPr marL="525780" indent="-457200" fontAlgn="auto">
              <a:spcAft>
                <a:spcPts val="0"/>
              </a:spcAft>
              <a:buFont typeface="+mj-lt"/>
              <a:buAutoNum type="arabicPeriod"/>
              <a:defRPr/>
            </a:pPr>
            <a:endParaRPr lang="cs-CZ" sz="2300" dirty="0" smtClean="0">
              <a:latin typeface="Papyrus" pitchFamily="66" charset="0"/>
            </a:endParaRPr>
          </a:p>
          <a:p>
            <a:pPr marL="525780" indent="-457200" fontAlgn="auto">
              <a:lnSpc>
                <a:spcPct val="90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300" dirty="0" smtClean="0">
                <a:solidFill>
                  <a:schemeClr val="accent1"/>
                </a:solidFill>
                <a:latin typeface="Papyrus" pitchFamily="66" charset="0"/>
              </a:rPr>
              <a:t>Radostná atmosféra </a:t>
            </a:r>
            <a:r>
              <a:rPr lang="cs-CZ" sz="2300" dirty="0" smtClean="0">
                <a:latin typeface="Papyrus" pitchFamily="66" charset="0"/>
              </a:rPr>
              <a:t>– pouze ta věc, která byla vykonána v atmosféře radosti, byla vykonána dobře (radostnost podporuje tvořivost)</a:t>
            </a:r>
          </a:p>
          <a:p>
            <a:pPr marL="525780" indent="-457200" fontAlgn="auto">
              <a:lnSpc>
                <a:spcPct val="90000"/>
              </a:lnSpc>
              <a:spcAft>
                <a:spcPts val="0"/>
              </a:spcAft>
              <a:buFont typeface="+mj-lt"/>
              <a:buAutoNum type="arabicPeriod"/>
              <a:defRPr/>
            </a:pPr>
            <a:endParaRPr lang="cs-CZ" sz="2300" dirty="0" smtClean="0">
              <a:latin typeface="Papyrus" pitchFamily="66" charset="0"/>
            </a:endParaRPr>
          </a:p>
          <a:p>
            <a:pPr marL="525780" indent="-457200" fontAlgn="auto">
              <a:lnSpc>
                <a:spcPct val="90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300" dirty="0" smtClean="0">
                <a:solidFill>
                  <a:schemeClr val="accent1"/>
                </a:solidFill>
                <a:latin typeface="Papyrus" pitchFamily="66" charset="0"/>
              </a:rPr>
              <a:t>Vyjádření podpory a sympatie  </a:t>
            </a:r>
            <a:r>
              <a:rPr lang="cs-CZ" sz="2300" dirty="0" smtClean="0">
                <a:latin typeface="Papyrus" pitchFamily="66" charset="0"/>
              </a:rPr>
              <a:t>– beru tě, věřím ti</a:t>
            </a:r>
          </a:p>
          <a:p>
            <a:pPr marL="525780" indent="-457200" fontAlgn="auto">
              <a:lnSpc>
                <a:spcPct val="90000"/>
              </a:lnSpc>
              <a:spcAft>
                <a:spcPts val="0"/>
              </a:spcAft>
              <a:buFont typeface="+mj-lt"/>
              <a:buAutoNum type="arabicPeriod"/>
              <a:defRPr/>
            </a:pPr>
            <a:endParaRPr lang="cs-CZ" sz="2300" dirty="0" smtClean="0">
              <a:latin typeface="Papyrus" pitchFamily="66" charset="0"/>
            </a:endParaRPr>
          </a:p>
          <a:p>
            <a:pPr marL="525780" indent="-457200" fontAlgn="auto">
              <a:lnSpc>
                <a:spcPct val="90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300" dirty="0" smtClean="0">
                <a:solidFill>
                  <a:schemeClr val="accent1"/>
                </a:solidFill>
                <a:latin typeface="Papyrus" pitchFamily="66" charset="0"/>
              </a:rPr>
              <a:t>Spolupráce s rodiči</a:t>
            </a:r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endParaRPr lang="cs-CZ" sz="2300" dirty="0" smtClean="0">
              <a:latin typeface="Antique Olive" pitchFamily="34" charset="0"/>
            </a:endParaRPr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endParaRPr lang="cs-CZ" sz="2800" dirty="0" smtClean="0">
              <a:latin typeface="Albertus Extra Bold" pitchFamily="34" charset="0"/>
            </a:endParaRPr>
          </a:p>
          <a:p>
            <a:pPr marL="411480" fontAlgn="auto">
              <a:lnSpc>
                <a:spcPct val="80000"/>
              </a:lnSpc>
              <a:spcAft>
                <a:spcPts val="0"/>
              </a:spcAft>
              <a:buFont typeface="Wingdings"/>
              <a:buChar char=""/>
              <a:defRPr/>
            </a:pPr>
            <a:endParaRPr lang="cs-CZ" sz="2600" dirty="0" smtClean="0">
              <a:latin typeface="Albertus Extra Bold" pitchFamily="34" charset="0"/>
            </a:endParaRPr>
          </a:p>
          <a:p>
            <a:pPr marL="411480"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cs-CZ" sz="3600" dirty="0" smtClean="0">
              <a:latin typeface="Albertus Extra Bold" pitchFamily="34" charset="0"/>
            </a:endParaRPr>
          </a:p>
        </p:txBody>
      </p:sp>
      <p:sp>
        <p:nvSpPr>
          <p:cNvPr id="7" name="Zástupný symbol pro zápatí 4"/>
          <p:cNvSpPr txBox="1">
            <a:spLocks noGrp="1"/>
          </p:cNvSpPr>
          <p:nvPr/>
        </p:nvSpPr>
        <p:spPr bwMode="auto">
          <a:xfrm>
            <a:off x="6248400" y="6381750"/>
            <a:ext cx="2895600" cy="4762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cs-CZ" sz="2400">
                <a:solidFill>
                  <a:schemeClr val="accent6"/>
                </a:solidFill>
                <a:latin typeface="Vladimir Script" pitchFamily="66" charset="0"/>
              </a:rPr>
              <a:t>Ing.Mgr. Nováková M</a:t>
            </a:r>
            <a:endParaRPr lang="cs-CZ" sz="2400" dirty="0">
              <a:solidFill>
                <a:schemeClr val="accent6"/>
              </a:solidFill>
              <a:latin typeface="Vladimir Script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9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93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93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93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5939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5939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5939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5939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5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1905000" y="357188"/>
            <a:ext cx="7239000" cy="838200"/>
          </a:xfrm>
        </p:spPr>
        <p:txBody>
          <a:bodyPr anchor="b" anchorCtr="0"/>
          <a:lstStyle/>
          <a:p>
            <a:pPr fontAlgn="auto">
              <a:spcAft>
                <a:spcPts val="0"/>
              </a:spcAft>
              <a:defRPr/>
            </a:pPr>
            <a:r>
              <a:rPr lang="cs-CZ" sz="5400" smtClean="0">
                <a:solidFill>
                  <a:schemeClr val="accent1"/>
                </a:solidFill>
                <a:latin typeface="Tahoma" pitchFamily="34" charset="0"/>
              </a:rPr>
              <a:t>6 pravidel pochvaly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539750" y="1752600"/>
            <a:ext cx="7920038" cy="4268788"/>
          </a:xfrm>
          <a:ln>
            <a:solidFill>
              <a:srgbClr val="FFC000"/>
            </a:solidFill>
          </a:ln>
        </p:spPr>
        <p:txBody>
          <a:bodyPr/>
          <a:lstStyle/>
          <a:p>
            <a:r>
              <a:rPr lang="cs-CZ" smtClean="0">
                <a:solidFill>
                  <a:srgbClr val="E6E6E6"/>
                </a:solidFill>
                <a:latin typeface="Papyrus" pitchFamily="66" charset="0"/>
              </a:rPr>
              <a:t>Přicházím do hodiny včas</a:t>
            </a:r>
          </a:p>
          <a:p>
            <a:r>
              <a:rPr lang="cs-CZ" smtClean="0">
                <a:solidFill>
                  <a:srgbClr val="E6E6E6"/>
                </a:solidFill>
                <a:latin typeface="Papyrus" pitchFamily="66" charset="0"/>
              </a:rPr>
              <a:t>Připravím si pomůcky</a:t>
            </a:r>
          </a:p>
          <a:p>
            <a:r>
              <a:rPr lang="cs-CZ" smtClean="0">
                <a:solidFill>
                  <a:srgbClr val="E6E6E6"/>
                </a:solidFill>
                <a:latin typeface="Papyrus" pitchFamily="66" charset="0"/>
              </a:rPr>
              <a:t>Po zvonění jsem na svém místě</a:t>
            </a:r>
          </a:p>
          <a:p>
            <a:r>
              <a:rPr lang="cs-CZ" smtClean="0">
                <a:solidFill>
                  <a:srgbClr val="E6E6E6"/>
                </a:solidFill>
                <a:latin typeface="Papyrus" pitchFamily="66" charset="0"/>
              </a:rPr>
              <a:t>Přihlásím se, chci-li mluvit</a:t>
            </a:r>
          </a:p>
          <a:p>
            <a:r>
              <a:rPr lang="cs-CZ" smtClean="0">
                <a:solidFill>
                  <a:srgbClr val="E6E6E6"/>
                </a:solidFill>
                <a:latin typeface="Papyrus" pitchFamily="66" charset="0"/>
              </a:rPr>
              <a:t>Po třídě nepobíhám</a:t>
            </a:r>
          </a:p>
          <a:p>
            <a:r>
              <a:rPr lang="cs-CZ" smtClean="0">
                <a:solidFill>
                  <a:srgbClr val="E6E6E6"/>
                </a:solidFill>
                <a:latin typeface="Papyrus" pitchFamily="66" charset="0"/>
              </a:rPr>
              <a:t>Pro ostatní jsem kamarád, </a:t>
            </a:r>
          </a:p>
          <a:p>
            <a:pPr>
              <a:buFont typeface="Wingdings" pitchFamily="2" charset="2"/>
              <a:buNone/>
            </a:pPr>
            <a:r>
              <a:rPr lang="cs-CZ" smtClean="0">
                <a:solidFill>
                  <a:srgbClr val="E6E6E6"/>
                </a:solidFill>
                <a:latin typeface="Papyrus" pitchFamily="66" charset="0"/>
              </a:rPr>
              <a:t>            </a:t>
            </a:r>
            <a:r>
              <a:rPr lang="cs-CZ" smtClean="0">
                <a:solidFill>
                  <a:srgbClr val="844E40"/>
                </a:solidFill>
                <a:latin typeface="Papyrus" pitchFamily="66" charset="0"/>
              </a:rPr>
              <a:t>mám k nim úctu……</a:t>
            </a:r>
          </a:p>
          <a:p>
            <a:endParaRPr lang="cs-CZ" smtClean="0">
              <a:latin typeface="Albertus Extra Bold" pitchFamily="34" charset="0"/>
            </a:endParaRPr>
          </a:p>
        </p:txBody>
      </p:sp>
      <p:sp>
        <p:nvSpPr>
          <p:cNvPr id="5" name="Zástupný symbol pro zápatí 4"/>
          <p:cNvSpPr txBox="1">
            <a:spLocks noGrp="1"/>
          </p:cNvSpPr>
          <p:nvPr/>
        </p:nvSpPr>
        <p:spPr bwMode="auto">
          <a:xfrm>
            <a:off x="6248400" y="6381750"/>
            <a:ext cx="2895600" cy="4762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cs-CZ" sz="2400">
                <a:solidFill>
                  <a:schemeClr val="accent6"/>
                </a:solidFill>
                <a:latin typeface="Vladimir Script" pitchFamily="66" charset="0"/>
              </a:rPr>
              <a:t>Ing.Mgr. Nováková M</a:t>
            </a:r>
            <a:endParaRPr lang="cs-CZ" sz="2400" dirty="0">
              <a:solidFill>
                <a:schemeClr val="accent6"/>
              </a:solidFill>
              <a:latin typeface="Vladimir Script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 tmFilter="0,0; .5, 1; 1, 1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8" name="Rectangle 4"/>
          <p:cNvSpPr>
            <a:spLocks noGrp="1" noChangeArrowheads="1"/>
          </p:cNvSpPr>
          <p:nvPr>
            <p:ph/>
          </p:nvPr>
        </p:nvSpPr>
        <p:spPr>
          <a:xfrm>
            <a:off x="457200" y="277813"/>
            <a:ext cx="8229600" cy="6580187"/>
          </a:xfrm>
        </p:spPr>
        <p:txBody>
          <a:bodyPr>
            <a:normAutofit/>
          </a:bodyPr>
          <a:lstStyle/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cs-CZ" sz="2800" b="1" dirty="0" smtClean="0"/>
              <a:t>1. </a:t>
            </a:r>
            <a:r>
              <a:rPr lang="cs-CZ" sz="2200" b="1" dirty="0" smtClean="0">
                <a:latin typeface="Papyrus" pitchFamily="66" charset="0"/>
              </a:rPr>
              <a:t>DODRŽUJEME </a:t>
            </a:r>
            <a:r>
              <a:rPr lang="cs-CZ" sz="2200" b="1" i="1" dirty="0" smtClean="0">
                <a:solidFill>
                  <a:schemeClr val="accent3"/>
                </a:solidFill>
                <a:latin typeface="Papyrus" pitchFamily="66" charset="0"/>
              </a:rPr>
              <a:t>ŠEST PRAVIDEL POCHVALY </a:t>
            </a:r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endParaRPr lang="cs-CZ" sz="2200" b="1" dirty="0" smtClean="0">
              <a:solidFill>
                <a:schemeClr val="folHlink"/>
              </a:solidFill>
              <a:latin typeface="Papyrus" pitchFamily="66" charset="0"/>
            </a:endParaRPr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cs-CZ" sz="2200" b="1" dirty="0" smtClean="0">
                <a:latin typeface="Papyrus" pitchFamily="66" charset="0"/>
              </a:rPr>
              <a:t>2. TADY NIKDO NIKOHO NESHAZUJE</a:t>
            </a:r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cs-CZ" sz="2200" b="1" dirty="0" smtClean="0">
                <a:latin typeface="Papyrus" pitchFamily="66" charset="0"/>
              </a:rPr>
              <a:t>3. VŠICHNI JSME  SI  ROVNI</a:t>
            </a:r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cs-CZ" sz="2200" b="1" dirty="0" smtClean="0">
                <a:latin typeface="Papyrus" pitchFamily="66" charset="0"/>
              </a:rPr>
              <a:t>4. VŠICHNI JSME KAMARÁDI</a:t>
            </a:r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endParaRPr lang="cs-CZ" sz="2200" b="1" dirty="0" smtClean="0">
              <a:latin typeface="Papyrus" pitchFamily="66" charset="0"/>
            </a:endParaRPr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cs-CZ" sz="2200" b="1" dirty="0" smtClean="0">
                <a:latin typeface="Papyrus" pitchFamily="66" charset="0"/>
              </a:rPr>
              <a:t>5. MÁME PRÁVO NA SVŮJ NÁZOR </a:t>
            </a:r>
          </a:p>
          <a:p>
            <a:pPr marL="411480" fontAlgn="auto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cs-CZ" sz="2200" b="1" dirty="0" smtClean="0">
                <a:latin typeface="Papyrus" pitchFamily="66" charset="0"/>
              </a:rPr>
              <a:t>   A RESPEKTUJEME DRUHÉ</a:t>
            </a:r>
          </a:p>
          <a:p>
            <a:pPr marL="411480" fontAlgn="auto">
              <a:spcAft>
                <a:spcPts val="0"/>
              </a:spcAft>
              <a:buFont typeface="Wingdings" pitchFamily="2" charset="2"/>
              <a:buNone/>
              <a:defRPr/>
            </a:pPr>
            <a:endParaRPr lang="cs-CZ" sz="2200" b="1" dirty="0" smtClean="0">
              <a:latin typeface="Papyrus" pitchFamily="66" charset="0"/>
            </a:endParaRPr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cs-CZ" sz="2200" b="1" dirty="0" smtClean="0">
                <a:latin typeface="Papyrus" pitchFamily="66" charset="0"/>
              </a:rPr>
              <a:t>6. OSLOVUJEME SE JMÉNEM</a:t>
            </a:r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cs-CZ" sz="2200" b="1" dirty="0" smtClean="0">
                <a:latin typeface="Papyrus" pitchFamily="66" charset="0"/>
              </a:rPr>
              <a:t>7. VCHÁZÍME S DOBROU NÁLADOU</a:t>
            </a:r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cs-CZ" sz="2200" b="1" dirty="0" smtClean="0">
                <a:latin typeface="Papyrus" pitchFamily="66" charset="0"/>
              </a:rPr>
              <a:t>8. VCIŤUJEME SE (JSME EMPATIČTÍ)</a:t>
            </a:r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cs-CZ" sz="2200" b="1" dirty="0" smtClean="0">
                <a:latin typeface="Papyrus" pitchFamily="66" charset="0"/>
              </a:rPr>
              <a:t>9. CHOVÁME SE NA SVÉ ÚROVNI</a:t>
            </a:r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cs-CZ" sz="2200" b="1" dirty="0" smtClean="0">
                <a:latin typeface="Papyrus" pitchFamily="66" charset="0"/>
              </a:rPr>
              <a:t>10. ZA URÁŽKU, UBLÍŽENÍ, SE OMLUVÍME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600" dirty="0" smtClean="0">
                <a:solidFill>
                  <a:schemeClr val="accent3"/>
                </a:solidFill>
                <a:latin typeface="Albertus Extra Bold" pitchFamily="34" charset="0"/>
              </a:rPr>
              <a:t>Zahradnický model výchovy</a:t>
            </a:r>
            <a:br>
              <a:rPr lang="cs-CZ" sz="3600" dirty="0" smtClean="0">
                <a:solidFill>
                  <a:schemeClr val="accent3"/>
                </a:solidFill>
                <a:latin typeface="Albertus Extra Bold" pitchFamily="34" charset="0"/>
              </a:rPr>
            </a:br>
            <a:endParaRPr lang="cs-CZ" sz="3600" dirty="0" smtClean="0">
              <a:solidFill>
                <a:schemeClr val="accent3"/>
              </a:solidFill>
              <a:latin typeface="Albertus Extra Bold" pitchFamily="34" charset="0"/>
            </a:endParaRPr>
          </a:p>
        </p:txBody>
      </p:sp>
      <p:sp>
        <p:nvSpPr>
          <p:cNvPr id="15053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229600" cy="4997450"/>
          </a:xfrm>
        </p:spPr>
        <p:txBody>
          <a:bodyPr>
            <a:normAutofit lnSpcReduction="10000"/>
          </a:bodyPr>
          <a:lstStyle/>
          <a:p>
            <a:pPr marL="411480" fontAlgn="auto">
              <a:lnSpc>
                <a:spcPct val="80000"/>
              </a:lnSpc>
              <a:spcAft>
                <a:spcPts val="0"/>
              </a:spcAft>
              <a:buFont typeface="Wingdings"/>
              <a:buChar char=""/>
              <a:defRPr/>
            </a:pPr>
            <a:r>
              <a:rPr lang="cs-CZ" sz="2800" dirty="0" smtClean="0">
                <a:solidFill>
                  <a:srgbClr val="492B23"/>
                </a:solidFill>
                <a:latin typeface="Papyrus" pitchFamily="66" charset="0"/>
              </a:rPr>
              <a:t>Připravit půdu- </a:t>
            </a:r>
            <a:r>
              <a:rPr lang="cs-CZ" sz="2800" dirty="0" smtClean="0">
                <a:latin typeface="Papyrus" pitchFamily="66" charset="0"/>
              </a:rPr>
              <a:t>výchovné společenství</a:t>
            </a:r>
          </a:p>
          <a:p>
            <a:pPr marL="411480" fontAlgn="auto">
              <a:lnSpc>
                <a:spcPct val="80000"/>
              </a:lnSpc>
              <a:spcAft>
                <a:spcPts val="0"/>
              </a:spcAft>
              <a:buFont typeface="Wingdings"/>
              <a:buChar char=""/>
              <a:defRPr/>
            </a:pPr>
            <a:endParaRPr lang="cs-CZ" sz="2800" dirty="0" smtClean="0">
              <a:latin typeface="Papyrus" pitchFamily="66" charset="0"/>
            </a:endParaRPr>
          </a:p>
          <a:p>
            <a:pPr marL="411480" fontAlgn="auto">
              <a:lnSpc>
                <a:spcPct val="80000"/>
              </a:lnSpc>
              <a:spcAft>
                <a:spcPts val="0"/>
              </a:spcAft>
              <a:buFont typeface="Wingdings"/>
              <a:buChar char=""/>
              <a:defRPr/>
            </a:pPr>
            <a:r>
              <a:rPr lang="cs-CZ" sz="2800" dirty="0" smtClean="0">
                <a:latin typeface="Papyrus" pitchFamily="66" charset="0"/>
              </a:rPr>
              <a:t>Zasadit semeno – zaujetí dítěte senzibilizace</a:t>
            </a:r>
          </a:p>
          <a:p>
            <a:pPr marL="411480" fontAlgn="auto">
              <a:lnSpc>
                <a:spcPct val="80000"/>
              </a:lnSpc>
              <a:spcAft>
                <a:spcPts val="0"/>
              </a:spcAft>
              <a:buFont typeface="Wingdings"/>
              <a:buChar char=""/>
              <a:defRPr/>
            </a:pPr>
            <a:r>
              <a:rPr lang="cs-CZ" sz="2800" dirty="0" smtClean="0">
                <a:latin typeface="Papyrus" pitchFamily="66" charset="0"/>
              </a:rPr>
              <a:t>Zapuštění kořenů- hodnotová reflexe</a:t>
            </a:r>
          </a:p>
          <a:p>
            <a:pPr marL="411480" fontAlgn="auto">
              <a:lnSpc>
                <a:spcPct val="80000"/>
              </a:lnSpc>
              <a:spcAft>
                <a:spcPts val="0"/>
              </a:spcAft>
              <a:buFont typeface="Wingdings"/>
              <a:buChar char=""/>
              <a:defRPr/>
            </a:pPr>
            <a:endParaRPr lang="cs-CZ" sz="2800" dirty="0" smtClean="0">
              <a:latin typeface="Papyrus" pitchFamily="66" charset="0"/>
            </a:endParaRPr>
          </a:p>
          <a:p>
            <a:pPr marL="411480" fontAlgn="auto">
              <a:lnSpc>
                <a:spcPct val="80000"/>
              </a:lnSpc>
              <a:spcAft>
                <a:spcPts val="0"/>
              </a:spcAft>
              <a:buFont typeface="Wingdings"/>
              <a:buChar char=""/>
              <a:defRPr/>
            </a:pPr>
            <a:r>
              <a:rPr lang="cs-CZ" sz="2800" dirty="0" smtClean="0">
                <a:latin typeface="Papyrus" pitchFamily="66" charset="0"/>
              </a:rPr>
              <a:t>Roubování – pozitivní hodnocení, pochvala</a:t>
            </a:r>
          </a:p>
          <a:p>
            <a:pPr marL="411480" fontAlgn="auto">
              <a:lnSpc>
                <a:spcPct val="80000"/>
              </a:lnSpc>
              <a:spcAft>
                <a:spcPts val="0"/>
              </a:spcAft>
              <a:buFont typeface="Wingdings"/>
              <a:buChar char=""/>
              <a:defRPr/>
            </a:pPr>
            <a:endParaRPr lang="cs-CZ" sz="2800" dirty="0" smtClean="0">
              <a:latin typeface="Papyrus" pitchFamily="66" charset="0"/>
            </a:endParaRPr>
          </a:p>
          <a:p>
            <a:pPr marL="411480" fontAlgn="auto">
              <a:lnSpc>
                <a:spcPct val="80000"/>
              </a:lnSpc>
              <a:spcAft>
                <a:spcPts val="0"/>
              </a:spcAft>
              <a:buFont typeface="Wingdings"/>
              <a:buChar char=""/>
              <a:defRPr/>
            </a:pPr>
            <a:r>
              <a:rPr lang="cs-CZ" sz="2800" dirty="0" smtClean="0">
                <a:latin typeface="Papyrus" pitchFamily="66" charset="0"/>
              </a:rPr>
              <a:t>Prořezávání – odměna, trest</a:t>
            </a:r>
          </a:p>
          <a:p>
            <a:pPr marL="411480" fontAlgn="auto">
              <a:lnSpc>
                <a:spcPct val="80000"/>
              </a:lnSpc>
              <a:spcAft>
                <a:spcPts val="0"/>
              </a:spcAft>
              <a:buFont typeface="Wingdings"/>
              <a:buChar char=""/>
              <a:defRPr/>
            </a:pPr>
            <a:endParaRPr lang="cs-CZ" sz="2800" dirty="0" smtClean="0">
              <a:latin typeface="Papyrus" pitchFamily="66" charset="0"/>
            </a:endParaRPr>
          </a:p>
          <a:p>
            <a:pPr marL="411480" fontAlgn="auto">
              <a:lnSpc>
                <a:spcPct val="80000"/>
              </a:lnSpc>
              <a:spcAft>
                <a:spcPts val="0"/>
              </a:spcAft>
              <a:buFont typeface="Wingdings"/>
              <a:buChar char=""/>
              <a:defRPr/>
            </a:pPr>
            <a:r>
              <a:rPr lang="cs-CZ" sz="2800" dirty="0" smtClean="0">
                <a:solidFill>
                  <a:schemeClr val="accent1"/>
                </a:solidFill>
                <a:latin typeface="Papyrus" pitchFamily="66" charset="0"/>
              </a:rPr>
              <a:t>Péče o plody – transfer do života</a:t>
            </a:r>
          </a:p>
          <a:p>
            <a:pPr marL="411480" fontAlgn="auto">
              <a:lnSpc>
                <a:spcPct val="80000"/>
              </a:lnSpc>
              <a:spcAft>
                <a:spcPts val="0"/>
              </a:spcAft>
              <a:buFont typeface="Wingdings"/>
              <a:buChar char=""/>
              <a:defRPr/>
            </a:pPr>
            <a:r>
              <a:rPr lang="cs-CZ" sz="2800" dirty="0" smtClean="0">
                <a:latin typeface="Papyrus" pitchFamily="66" charset="0"/>
              </a:rPr>
              <a:t>Teplo a vláha - </a:t>
            </a:r>
            <a:r>
              <a:rPr lang="cs-CZ" sz="2800" dirty="0" smtClean="0">
                <a:solidFill>
                  <a:schemeClr val="accent3"/>
                </a:solidFill>
                <a:latin typeface="Papyrus" pitchFamily="66" charset="0"/>
              </a:rPr>
              <a:t>spolupráce, přátelství</a:t>
            </a:r>
          </a:p>
          <a:p>
            <a:pPr marL="411480"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cs-CZ" sz="2400" dirty="0" smtClean="0">
                <a:solidFill>
                  <a:schemeClr val="accent1"/>
                </a:solidFill>
                <a:latin typeface="Papyrus" pitchFamily="66" charset="0"/>
              </a:rPr>
              <a:t>                                     L. </a:t>
            </a:r>
            <a:r>
              <a:rPr lang="cs-CZ" sz="2400" dirty="0" err="1" smtClean="0">
                <a:solidFill>
                  <a:schemeClr val="accent1"/>
                </a:solidFill>
                <a:latin typeface="Papyrus" pitchFamily="66" charset="0"/>
              </a:rPr>
              <a:t>Lencz</a:t>
            </a:r>
            <a:r>
              <a:rPr lang="cs-CZ" sz="2400" dirty="0" smtClean="0">
                <a:solidFill>
                  <a:schemeClr val="accent1"/>
                </a:solidFill>
                <a:latin typeface="Papyrus" pitchFamily="66" charset="0"/>
              </a:rPr>
              <a:t>, Etická výchova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50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0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0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50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0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0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0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0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0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50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50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0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505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05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05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50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0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0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505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505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05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5053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053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5053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0530" grpId="0"/>
      <p:bldP spid="150531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6248400" y="6381750"/>
            <a:ext cx="2895600" cy="476250"/>
          </a:xfrm>
        </p:spPr>
        <p:txBody>
          <a:bodyPr/>
          <a:lstStyle/>
          <a:p>
            <a:pPr>
              <a:defRPr/>
            </a:pPr>
            <a:r>
              <a:rPr lang="cs-CZ" sz="2400">
                <a:solidFill>
                  <a:schemeClr val="accent6"/>
                </a:solidFill>
                <a:latin typeface="Vladimir Script" pitchFamily="66" charset="0"/>
              </a:rPr>
              <a:t>Ing.Mgr. Nováková M</a:t>
            </a:r>
            <a:endParaRPr lang="cs-CZ" sz="2400" dirty="0">
              <a:solidFill>
                <a:schemeClr val="accent6"/>
              </a:solidFill>
              <a:latin typeface="Vladimir Script" pitchFamily="66" charset="0"/>
            </a:endParaRPr>
          </a:p>
        </p:txBody>
      </p:sp>
      <p:sp>
        <p:nvSpPr>
          <p:cNvPr id="604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905000" y="357188"/>
            <a:ext cx="7239000" cy="857250"/>
          </a:xfrm>
        </p:spPr>
        <p:txBody>
          <a:bodyPr anchor="b" anchorCtr="0"/>
          <a:lstStyle/>
          <a:p>
            <a:pPr fontAlgn="auto">
              <a:spcAft>
                <a:spcPts val="0"/>
              </a:spcAft>
              <a:defRPr/>
            </a:pPr>
            <a:r>
              <a:rPr lang="cs-CZ" i="1" smtClean="0">
                <a:solidFill>
                  <a:schemeClr val="tx2">
                    <a:satMod val="200000"/>
                  </a:schemeClr>
                </a:solidFill>
              </a:rPr>
              <a:t/>
            </a:r>
            <a:br>
              <a:rPr lang="cs-CZ" i="1" smtClean="0">
                <a:solidFill>
                  <a:schemeClr val="tx2">
                    <a:satMod val="200000"/>
                  </a:schemeClr>
                </a:solidFill>
              </a:rPr>
            </a:br>
            <a:endParaRPr lang="cs-CZ" smtClean="0">
              <a:solidFill>
                <a:schemeClr val="accent1"/>
              </a:solidFill>
              <a:latin typeface="Viner Hand ITC" pitchFamily="66" charset="0"/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idx="4294967295"/>
          </p:nvPr>
        </p:nvSpPr>
        <p:spPr>
          <a:xfrm>
            <a:off x="755650" y="188913"/>
            <a:ext cx="8388350" cy="6669087"/>
          </a:xfrm>
        </p:spPr>
        <p:txBody>
          <a:bodyPr>
            <a:normAutofit fontScale="92500" lnSpcReduction="10000"/>
          </a:bodyPr>
          <a:lstStyle/>
          <a:p>
            <a:pPr marL="411480" fontAlgn="auto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cs-CZ" dirty="0" smtClean="0">
                <a:solidFill>
                  <a:schemeClr val="accent1"/>
                </a:solidFill>
                <a:latin typeface="Papyrus" pitchFamily="66" charset="0"/>
              </a:rPr>
              <a:t>Program Etické výchovy</a:t>
            </a:r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cs-CZ" sz="2800" dirty="0" smtClean="0">
                <a:solidFill>
                  <a:schemeClr val="accent3"/>
                </a:solidFill>
                <a:latin typeface="Papyrus" pitchFamily="66" charset="0"/>
              </a:rPr>
              <a:t>Komunikace</a:t>
            </a:r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cs-CZ" sz="2800" dirty="0" smtClean="0">
                <a:solidFill>
                  <a:schemeClr val="accent3"/>
                </a:solidFill>
                <a:latin typeface="Papyrus" pitchFamily="66" charset="0"/>
              </a:rPr>
              <a:t>Sebepoznání </a:t>
            </a:r>
            <a:r>
              <a:rPr lang="cs-CZ" sz="2800" dirty="0" err="1" smtClean="0">
                <a:solidFill>
                  <a:schemeClr val="accent3"/>
                </a:solidFill>
                <a:latin typeface="Papyrus" pitchFamily="66" charset="0"/>
              </a:rPr>
              <a:t>sebepřijetí</a:t>
            </a:r>
            <a:endParaRPr lang="cs-CZ" sz="2800" dirty="0" smtClean="0">
              <a:solidFill>
                <a:schemeClr val="accent3"/>
              </a:solidFill>
              <a:latin typeface="Papyrus" pitchFamily="66" charset="0"/>
            </a:endParaRPr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cs-CZ" sz="2800" dirty="0" smtClean="0">
                <a:solidFill>
                  <a:schemeClr val="accent3"/>
                </a:solidFill>
                <a:latin typeface="Papyrus" pitchFamily="66" charset="0"/>
              </a:rPr>
              <a:t>Tvořivost</a:t>
            </a:r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cs-CZ" sz="2800" dirty="0" smtClean="0">
                <a:solidFill>
                  <a:schemeClr val="accent3"/>
                </a:solidFill>
                <a:latin typeface="Papyrus" pitchFamily="66" charset="0"/>
              </a:rPr>
              <a:t>Pozitivní hodnocení druhých </a:t>
            </a:r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cs-CZ" sz="2800" dirty="0" smtClean="0">
                <a:solidFill>
                  <a:schemeClr val="accent3"/>
                </a:solidFill>
                <a:latin typeface="Papyrus" pitchFamily="66" charset="0"/>
              </a:rPr>
              <a:t>Komunikace citů</a:t>
            </a:r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cs-CZ" sz="2800" dirty="0" smtClean="0">
                <a:solidFill>
                  <a:schemeClr val="accent3"/>
                </a:solidFill>
                <a:latin typeface="Papyrus" pitchFamily="66" charset="0"/>
              </a:rPr>
              <a:t>Empatie</a:t>
            </a:r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cs-CZ" sz="2800" dirty="0" smtClean="0">
                <a:solidFill>
                  <a:schemeClr val="accent3"/>
                </a:solidFill>
                <a:latin typeface="Papyrus" pitchFamily="66" charset="0"/>
              </a:rPr>
              <a:t>Asertivita</a:t>
            </a:r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cs-CZ" sz="2800" dirty="0" smtClean="0">
                <a:solidFill>
                  <a:schemeClr val="accent3"/>
                </a:solidFill>
                <a:latin typeface="Papyrus" pitchFamily="66" charset="0"/>
              </a:rPr>
              <a:t>Vzory</a:t>
            </a:r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cs-CZ" sz="2800" dirty="0" smtClean="0">
                <a:solidFill>
                  <a:schemeClr val="accent3"/>
                </a:solidFill>
                <a:latin typeface="Papyrus" pitchFamily="66" charset="0"/>
              </a:rPr>
              <a:t>Pomoc, přátelství</a:t>
            </a:r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cs-CZ" sz="2800" dirty="0" err="1" smtClean="0">
                <a:solidFill>
                  <a:schemeClr val="accent3"/>
                </a:solidFill>
                <a:latin typeface="Papyrus" pitchFamily="66" charset="0"/>
              </a:rPr>
              <a:t>Prosociálnost</a:t>
            </a:r>
            <a:r>
              <a:rPr lang="cs-CZ" sz="2800" dirty="0" smtClean="0">
                <a:solidFill>
                  <a:schemeClr val="accent3"/>
                </a:solidFill>
                <a:latin typeface="Papyrus" pitchFamily="66" charset="0"/>
              </a:rPr>
              <a:t> </a:t>
            </a:r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cs-CZ" sz="2800" dirty="0" smtClean="0">
                <a:solidFill>
                  <a:schemeClr val="accent3"/>
                </a:solidFill>
                <a:latin typeface="Papyrus" pitchFamily="66" charset="0"/>
              </a:rPr>
              <a:t>Komplexní  </a:t>
            </a:r>
            <a:r>
              <a:rPr lang="cs-CZ" sz="2800" dirty="0" err="1" smtClean="0">
                <a:solidFill>
                  <a:schemeClr val="accent3"/>
                </a:solidFill>
                <a:latin typeface="Papyrus" pitchFamily="66" charset="0"/>
              </a:rPr>
              <a:t>prosociálnost</a:t>
            </a:r>
            <a:endParaRPr lang="cs-CZ" sz="2800" dirty="0" smtClean="0">
              <a:solidFill>
                <a:schemeClr val="accent3"/>
              </a:solidFill>
              <a:latin typeface="Papyrus" pitchFamily="66" charset="0"/>
            </a:endParaRPr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endParaRPr lang="cs-CZ" sz="2800" dirty="0" smtClean="0">
              <a:solidFill>
                <a:srgbClr val="FF0000"/>
              </a:solidFill>
              <a:latin typeface="Papyrus" pitchFamily="66" charset="0"/>
            </a:endParaRPr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cs-CZ" sz="2800" dirty="0" smtClean="0">
                <a:solidFill>
                  <a:schemeClr val="accent1"/>
                </a:solidFill>
                <a:latin typeface="Papyrus" pitchFamily="66" charset="0"/>
              </a:rPr>
              <a:t>Aplikační témata</a:t>
            </a:r>
          </a:p>
          <a:p>
            <a:pPr marL="411480" fontAlgn="auto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cs-CZ" sz="2000" dirty="0" smtClean="0">
                <a:latin typeface="+mj-lt"/>
              </a:rPr>
              <a:t> </a:t>
            </a:r>
            <a:endParaRPr lang="cs-CZ" dirty="0" smtClean="0">
              <a:solidFill>
                <a:schemeClr val="folHlink"/>
              </a:solidFill>
              <a:latin typeface="+mj-lt"/>
            </a:endParaRPr>
          </a:p>
        </p:txBody>
      </p:sp>
      <p:sp>
        <p:nvSpPr>
          <p:cNvPr id="25605" name="Obdélník 4"/>
          <p:cNvSpPr>
            <a:spLocks noChangeArrowheads="1"/>
          </p:cNvSpPr>
          <p:nvPr/>
        </p:nvSpPr>
        <p:spPr bwMode="auto">
          <a:xfrm>
            <a:off x="2500313" y="6858000"/>
            <a:ext cx="40005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solidFill>
                  <a:schemeClr val="accent1"/>
                </a:solidFill>
                <a:latin typeface="Viner Hand ITC" pitchFamily="66" charset="0"/>
              </a:rPr>
              <a:t> </a:t>
            </a:r>
            <a:endParaRPr lang="cs-CZ"/>
          </a:p>
        </p:txBody>
      </p:sp>
      <p:sp>
        <p:nvSpPr>
          <p:cNvPr id="25606" name="Obdélník 5"/>
          <p:cNvSpPr>
            <a:spLocks noChangeArrowheads="1"/>
          </p:cNvSpPr>
          <p:nvPr/>
        </p:nvSpPr>
        <p:spPr bwMode="auto">
          <a:xfrm flipH="1">
            <a:off x="6858000" y="357188"/>
            <a:ext cx="17145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>
              <a:solidFill>
                <a:schemeClr val="bg2"/>
              </a:solidFill>
              <a:latin typeface="Arial" pitchFamily="34" charset="0"/>
            </a:endParaRPr>
          </a:p>
          <a:p>
            <a:pPr>
              <a:buFont typeface="Wingdings" pitchFamily="2" charset="2"/>
              <a:buNone/>
            </a:pPr>
            <a:r>
              <a:rPr lang="cs-CZ" sz="1200"/>
              <a:t> </a:t>
            </a:r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0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000"/>
                            </p:stCondLst>
                            <p:childTnLst>
                              <p:par>
                                <p:cTn id="6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500"/>
                            </p:stCondLst>
                            <p:childTnLst>
                              <p:par>
                                <p:cTn id="6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8" grpId="0"/>
      <p:bldP spid="8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6248400" y="6381750"/>
            <a:ext cx="2895600" cy="476250"/>
          </a:xfrm>
        </p:spPr>
        <p:txBody>
          <a:bodyPr/>
          <a:lstStyle/>
          <a:p>
            <a:pPr>
              <a:defRPr/>
            </a:pPr>
            <a:r>
              <a:rPr lang="cs-CZ" sz="2400">
                <a:solidFill>
                  <a:schemeClr val="accent6"/>
                </a:solidFill>
                <a:latin typeface="Vladimir Script" pitchFamily="66" charset="0"/>
              </a:rPr>
              <a:t>Ing.Mgr. Nováková M</a:t>
            </a:r>
            <a:endParaRPr lang="cs-CZ" sz="2400" dirty="0">
              <a:solidFill>
                <a:schemeClr val="accent6"/>
              </a:solidFill>
              <a:latin typeface="Vladimir Script" pitchFamily="66" charset="0"/>
            </a:endParaRPr>
          </a:p>
        </p:txBody>
      </p:sp>
      <p:sp>
        <p:nvSpPr>
          <p:cNvPr id="6861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906588" y="1484313"/>
            <a:ext cx="7237412" cy="838200"/>
          </a:xfrm>
        </p:spPr>
        <p:txBody>
          <a:bodyPr anchor="b" anchorCtr="0"/>
          <a:lstStyle/>
          <a:p>
            <a:pPr fontAlgn="auto">
              <a:spcAft>
                <a:spcPts val="0"/>
              </a:spcAft>
              <a:defRPr/>
            </a:pPr>
            <a:r>
              <a:rPr lang="cs-CZ" sz="6000" dirty="0" smtClean="0">
                <a:solidFill>
                  <a:schemeClr val="accent1"/>
                </a:solidFill>
                <a:latin typeface="Viner Hand ITC" pitchFamily="66" charset="0"/>
              </a:rPr>
              <a:t>Prožitkové metody formují postoje</a:t>
            </a:r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763713" y="1341438"/>
            <a:ext cx="7380287" cy="5516562"/>
          </a:xfrm>
        </p:spPr>
        <p:txBody>
          <a:bodyPr>
            <a:normAutofit fontScale="85000" lnSpcReduction="20000"/>
          </a:bodyPr>
          <a:lstStyle/>
          <a:p>
            <a:pPr marL="411480"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cs-CZ" sz="2400" dirty="0" smtClean="0">
                <a:solidFill>
                  <a:schemeClr val="accent1"/>
                </a:solidFill>
                <a:latin typeface="Viner Hand ITC" pitchFamily="66" charset="0"/>
              </a:rPr>
              <a:t>	</a:t>
            </a:r>
          </a:p>
          <a:p>
            <a:pPr marL="411480" fontAlgn="auto">
              <a:lnSpc>
                <a:spcPct val="80000"/>
              </a:lnSpc>
              <a:spcAft>
                <a:spcPts val="0"/>
              </a:spcAft>
              <a:buFont typeface="Wingdings"/>
              <a:buNone/>
              <a:defRPr/>
            </a:pPr>
            <a:r>
              <a:rPr lang="cs-CZ" sz="3600" dirty="0" smtClean="0">
                <a:solidFill>
                  <a:srgbClr val="F2F2F2"/>
                </a:solidFill>
                <a:latin typeface="Viner Hand ITC" pitchFamily="66" charset="0"/>
              </a:rPr>
              <a:t>   </a:t>
            </a:r>
          </a:p>
          <a:p>
            <a:pPr marL="411480" fontAlgn="auto">
              <a:lnSpc>
                <a:spcPct val="80000"/>
              </a:lnSpc>
              <a:spcAft>
                <a:spcPts val="0"/>
              </a:spcAft>
              <a:buFont typeface="Wingdings"/>
              <a:buChar char=""/>
              <a:defRPr/>
            </a:pPr>
            <a:endParaRPr lang="cs-CZ" sz="3600" dirty="0" smtClean="0">
              <a:solidFill>
                <a:srgbClr val="F2F2F2"/>
              </a:solidFill>
              <a:latin typeface="Viner Hand ITC" pitchFamily="66" charset="0"/>
            </a:endParaRPr>
          </a:p>
          <a:p>
            <a:pPr marL="411480" fontAlgn="auto">
              <a:lnSpc>
                <a:spcPct val="80000"/>
              </a:lnSpc>
              <a:spcAft>
                <a:spcPts val="0"/>
              </a:spcAft>
              <a:buFont typeface="Wingdings"/>
              <a:buChar char=""/>
              <a:defRPr/>
            </a:pPr>
            <a:endParaRPr lang="cs-CZ" sz="3600" dirty="0" smtClean="0">
              <a:solidFill>
                <a:srgbClr val="F2F2F2"/>
              </a:solidFill>
              <a:latin typeface="Viner Hand ITC" pitchFamily="66" charset="0"/>
            </a:endParaRPr>
          </a:p>
          <a:p>
            <a:pPr marL="411480" fontAlgn="auto">
              <a:lnSpc>
                <a:spcPct val="80000"/>
              </a:lnSpc>
              <a:spcAft>
                <a:spcPts val="0"/>
              </a:spcAft>
              <a:buFont typeface="Wingdings"/>
              <a:buChar char=""/>
              <a:defRPr/>
            </a:pPr>
            <a:r>
              <a:rPr lang="cs-CZ" sz="3600" dirty="0" smtClean="0">
                <a:solidFill>
                  <a:schemeClr val="folHlink"/>
                </a:solidFill>
                <a:latin typeface="Viner Hand ITC" pitchFamily="66" charset="0"/>
              </a:rPr>
              <a:t>Vnitřní</a:t>
            </a:r>
            <a:r>
              <a:rPr lang="cs-CZ" sz="3600" dirty="0" smtClean="0">
                <a:solidFill>
                  <a:schemeClr val="folHlink"/>
                </a:solidFill>
                <a:latin typeface="Arial" pitchFamily="34" charset="0"/>
              </a:rPr>
              <a:t> nastavení pedagoga</a:t>
            </a:r>
          </a:p>
          <a:p>
            <a:pPr marL="411480" fontAlgn="auto">
              <a:lnSpc>
                <a:spcPct val="80000"/>
              </a:lnSpc>
              <a:spcAft>
                <a:spcPts val="0"/>
              </a:spcAft>
              <a:buFont typeface="Wingdings"/>
              <a:buNone/>
              <a:defRPr/>
            </a:pPr>
            <a:r>
              <a:rPr lang="cs-CZ" sz="3600" dirty="0" smtClean="0">
                <a:solidFill>
                  <a:srgbClr val="F2F2F2"/>
                </a:solidFill>
                <a:latin typeface="Arial" pitchFamily="34" charset="0"/>
              </a:rPr>
              <a:t> otevřenost, přijetí žáka bez podmínek</a:t>
            </a:r>
          </a:p>
          <a:p>
            <a:pPr marL="411480" fontAlgn="auto">
              <a:lnSpc>
                <a:spcPct val="80000"/>
              </a:lnSpc>
              <a:spcAft>
                <a:spcPts val="0"/>
              </a:spcAft>
              <a:buFont typeface="Wingdings"/>
              <a:buChar char=""/>
              <a:defRPr/>
            </a:pPr>
            <a:endParaRPr lang="cs-CZ" sz="3600" dirty="0" smtClean="0">
              <a:solidFill>
                <a:srgbClr val="F2F2F2"/>
              </a:solidFill>
              <a:latin typeface="Arial" pitchFamily="34" charset="0"/>
            </a:endParaRPr>
          </a:p>
          <a:p>
            <a:pPr marL="411480"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cs-CZ" sz="3600" dirty="0" smtClean="0">
              <a:solidFill>
                <a:srgbClr val="F2F2F2"/>
              </a:solidFill>
              <a:latin typeface="Arial" pitchFamily="34" charset="0"/>
            </a:endParaRPr>
          </a:p>
          <a:p>
            <a:pPr marL="411480" fontAlgn="auto">
              <a:lnSpc>
                <a:spcPct val="80000"/>
              </a:lnSpc>
              <a:spcAft>
                <a:spcPts val="0"/>
              </a:spcAft>
              <a:buFont typeface="Wingdings"/>
              <a:buChar char=""/>
              <a:defRPr/>
            </a:pPr>
            <a:r>
              <a:rPr lang="cs-CZ" sz="3600" dirty="0" smtClean="0">
                <a:solidFill>
                  <a:schemeClr val="folHlink"/>
                </a:solidFill>
                <a:latin typeface="Viner Hand ITC" pitchFamily="66" charset="0"/>
              </a:rPr>
              <a:t>Vnější</a:t>
            </a:r>
            <a:r>
              <a:rPr lang="cs-CZ" sz="3600" dirty="0" smtClean="0">
                <a:solidFill>
                  <a:schemeClr val="folHlink"/>
                </a:solidFill>
                <a:latin typeface="Arial" pitchFamily="34" charset="0"/>
              </a:rPr>
              <a:t> výraz</a:t>
            </a:r>
            <a:r>
              <a:rPr lang="cs-CZ" sz="3600" dirty="0" smtClean="0">
                <a:solidFill>
                  <a:srgbClr val="F2F2F2"/>
                </a:solidFill>
                <a:latin typeface="Arial" pitchFamily="34" charset="0"/>
              </a:rPr>
              <a:t> postoje</a:t>
            </a:r>
          </a:p>
          <a:p>
            <a:pPr marL="411480" fontAlgn="auto">
              <a:lnSpc>
                <a:spcPct val="80000"/>
              </a:lnSpc>
              <a:spcAft>
                <a:spcPts val="0"/>
              </a:spcAft>
              <a:buFont typeface="Wingdings"/>
              <a:buNone/>
              <a:defRPr/>
            </a:pPr>
            <a:r>
              <a:rPr lang="cs-CZ" sz="3600" dirty="0" smtClean="0">
                <a:solidFill>
                  <a:srgbClr val="F2F2F2"/>
                </a:solidFill>
                <a:latin typeface="Arial" pitchFamily="34" charset="0"/>
              </a:rPr>
              <a:t>    atmosféra hodiny </a:t>
            </a:r>
          </a:p>
          <a:p>
            <a:pPr marL="411480"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cs-CZ" sz="3600" dirty="0" smtClean="0">
              <a:solidFill>
                <a:srgbClr val="F2F2F2"/>
              </a:solidFill>
              <a:latin typeface="Arial" pitchFamily="34" charset="0"/>
            </a:endParaRPr>
          </a:p>
          <a:p>
            <a:pPr marL="411480"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cs-CZ" sz="3600" dirty="0" smtClean="0">
              <a:solidFill>
                <a:schemeClr val="bg2"/>
              </a:solidFill>
              <a:latin typeface="Arial" pitchFamily="34" charset="0"/>
            </a:endParaRPr>
          </a:p>
          <a:p>
            <a:pPr marL="411480"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cs-CZ" sz="3600" dirty="0" smtClean="0">
              <a:solidFill>
                <a:schemeClr val="bg2"/>
              </a:solidFill>
              <a:latin typeface="Arial" pitchFamily="34" charset="0"/>
            </a:endParaRPr>
          </a:p>
          <a:p>
            <a:pPr marL="411480"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cs-CZ" sz="2400" dirty="0" smtClean="0"/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8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8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8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86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86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686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686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6861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0" grpId="0"/>
      <p:bldP spid="68611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581025" y="285750"/>
            <a:ext cx="8562975" cy="1558925"/>
          </a:xfrm>
        </p:spPr>
        <p:txBody>
          <a:bodyPr anchor="b" anchorCtr="0"/>
          <a:lstStyle/>
          <a:p>
            <a:pPr fontAlgn="auto">
              <a:spcAft>
                <a:spcPts val="0"/>
              </a:spcAft>
              <a:defRPr/>
            </a:pPr>
            <a:r>
              <a:rPr lang="cs-CZ" sz="5400" dirty="0" smtClean="0">
                <a:solidFill>
                  <a:schemeClr val="accent1"/>
                </a:solidFill>
              </a:rPr>
              <a:t>Roviny osobnosti </a:t>
            </a:r>
            <a:br>
              <a:rPr lang="cs-CZ" sz="5400" dirty="0" smtClean="0">
                <a:solidFill>
                  <a:schemeClr val="accent1"/>
                </a:solidFill>
              </a:rPr>
            </a:br>
            <a:r>
              <a:rPr lang="cs-CZ" sz="2000" dirty="0" smtClean="0">
                <a:solidFill>
                  <a:schemeClr val="accent1"/>
                </a:solidFill>
              </a:rPr>
              <a:t>(podle V.E. </a:t>
            </a:r>
            <a:r>
              <a:rPr lang="cs-CZ" sz="2000" dirty="0" err="1" smtClean="0">
                <a:solidFill>
                  <a:schemeClr val="accent1"/>
                </a:solidFill>
              </a:rPr>
              <a:t>Frankla</a:t>
            </a:r>
            <a:r>
              <a:rPr lang="cs-CZ" sz="2000" dirty="0" smtClean="0">
                <a:solidFill>
                  <a:schemeClr val="accent1"/>
                </a:solidFill>
              </a:rPr>
              <a:t>)</a:t>
            </a:r>
            <a:r>
              <a:rPr lang="cs-CZ" sz="2000" dirty="0" smtClean="0">
                <a:solidFill>
                  <a:srgbClr val="F2F2F2"/>
                </a:solidFill>
                <a:latin typeface="Viner Hand ITC" pitchFamily="66" charset="0"/>
              </a:rPr>
              <a:t>   naplno člověkem </a:t>
            </a:r>
            <a:r>
              <a:rPr lang="cs-CZ" sz="2000" dirty="0" smtClean="0">
                <a:solidFill>
                  <a:schemeClr val="folHlink"/>
                </a:solidFill>
                <a:latin typeface="Viner Hand ITC" pitchFamily="66" charset="0"/>
              </a:rPr>
              <a:t>ve všech rovinách osobnosti: jaký jsem, kým jsem, kam směřuji … osobní potenciál!</a:t>
            </a:r>
            <a:br>
              <a:rPr lang="cs-CZ" sz="2000" dirty="0" smtClean="0">
                <a:solidFill>
                  <a:schemeClr val="folHlink"/>
                </a:solidFill>
                <a:latin typeface="Viner Hand ITC" pitchFamily="66" charset="0"/>
              </a:rPr>
            </a:br>
            <a:endParaRPr lang="cs-CZ" sz="2000" dirty="0" smtClean="0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1884363" y="1484313"/>
            <a:ext cx="7259637" cy="6049962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cs-CZ" sz="3600" smtClean="0">
                <a:solidFill>
                  <a:srgbClr val="D9D9D9"/>
                </a:solidFill>
                <a:latin typeface="Viner Hand ITC" pitchFamily="66" charset="0"/>
              </a:rPr>
              <a:t> </a:t>
            </a:r>
            <a:endParaRPr lang="cs-CZ" smtClean="0"/>
          </a:p>
        </p:txBody>
      </p:sp>
      <p:sp>
        <p:nvSpPr>
          <p:cNvPr id="6" name="Zástupný symbol pro zápatí 4"/>
          <p:cNvSpPr txBox="1">
            <a:spLocks noGrp="1"/>
          </p:cNvSpPr>
          <p:nvPr/>
        </p:nvSpPr>
        <p:spPr bwMode="auto">
          <a:xfrm>
            <a:off x="6156325" y="5805488"/>
            <a:ext cx="2987675" cy="10525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cs-CZ" sz="2400">
                <a:solidFill>
                  <a:schemeClr val="accent6"/>
                </a:solidFill>
                <a:latin typeface="Vladimir Script" pitchFamily="66" charset="0"/>
              </a:rPr>
              <a:t>Ing.Mgr. Nováková M</a:t>
            </a:r>
            <a:endParaRPr lang="cs-CZ" sz="2400" dirty="0">
              <a:solidFill>
                <a:schemeClr val="accent6"/>
              </a:solidFill>
              <a:latin typeface="Vladimir Script" pitchFamily="66" charset="0"/>
            </a:endParaRPr>
          </a:p>
        </p:txBody>
      </p:sp>
      <p:graphicFrame>
        <p:nvGraphicFramePr>
          <p:cNvPr id="2050" name="Diagram 5"/>
          <p:cNvGraphicFramePr>
            <a:graphicFrameLocks/>
          </p:cNvGraphicFramePr>
          <p:nvPr/>
        </p:nvGraphicFramePr>
        <p:xfrm>
          <a:off x="1692275" y="1412875"/>
          <a:ext cx="6265863" cy="5184775"/>
        </p:xfrm>
        <a:graphic>
          <a:graphicData uri="http://schemas.openxmlformats.org/drawingml/2006/compatibility">
            <com:legacyDrawing xmlns:com="http://schemas.openxmlformats.org/drawingml/2006/compatibility" spid="_x0000_s2050"/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763713" y="3573463"/>
            <a:ext cx="6523037" cy="3284537"/>
          </a:xfrm>
        </p:spPr>
        <p:txBody>
          <a:bodyPr/>
          <a:lstStyle/>
          <a:p>
            <a:pPr>
              <a:defRPr/>
            </a:pPr>
            <a:r>
              <a:rPr lang="cs-CZ" sz="4400" dirty="0" smtClean="0">
                <a:solidFill>
                  <a:schemeClr val="accent3"/>
                </a:solidFill>
                <a:latin typeface="Arial" pitchFamily="34" charset="0"/>
              </a:rPr>
              <a:t>Prostor pro vaše otázky</a:t>
            </a:r>
          </a:p>
          <a:p>
            <a:pPr>
              <a:defRPr/>
            </a:pPr>
            <a:endParaRPr lang="cs-CZ" sz="2000" dirty="0" smtClean="0">
              <a:latin typeface="Arial" pitchFamily="34" charset="0"/>
            </a:endParaRPr>
          </a:p>
          <a:p>
            <a:pPr>
              <a:defRPr/>
            </a:pPr>
            <a:endParaRPr lang="cs-CZ" sz="2000" dirty="0" smtClean="0">
              <a:latin typeface="Arial" pitchFamily="34" charset="0"/>
            </a:endParaRPr>
          </a:p>
          <a:p>
            <a:pPr>
              <a:defRPr/>
            </a:pPr>
            <a:endParaRPr lang="cs-CZ" sz="2000" dirty="0" smtClean="0">
              <a:latin typeface="Arial" pitchFamily="34" charset="0"/>
            </a:endParaRPr>
          </a:p>
          <a:p>
            <a:pPr>
              <a:defRPr/>
            </a:pPr>
            <a:endParaRPr lang="cs-CZ" sz="2000" dirty="0" smtClean="0">
              <a:latin typeface="Arial" pitchFamily="34" charset="0"/>
            </a:endParaRPr>
          </a:p>
          <a:p>
            <a:pPr>
              <a:defRPr/>
            </a:pPr>
            <a:endParaRPr lang="cs-CZ" sz="2000" dirty="0" smtClean="0">
              <a:latin typeface="Arial" pitchFamily="34" charset="0"/>
            </a:endParaRPr>
          </a:p>
          <a:p>
            <a:pPr>
              <a:defRPr/>
            </a:pPr>
            <a:r>
              <a:rPr lang="cs-CZ" sz="2000" dirty="0" err="1" smtClean="0">
                <a:solidFill>
                  <a:schemeClr val="accent2"/>
                </a:solidFill>
                <a:latin typeface="Rockwell Extra Bold" pitchFamily="18" charset="0"/>
              </a:rPr>
              <a:t>Ing.Mgr</a:t>
            </a:r>
            <a:r>
              <a:rPr lang="cs-CZ" sz="2000" dirty="0" smtClean="0">
                <a:solidFill>
                  <a:schemeClr val="accent2"/>
                </a:solidFill>
                <a:latin typeface="Rockwell Extra Bold" pitchFamily="18" charset="0"/>
              </a:rPr>
              <a:t>. Nováková M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7813"/>
            <a:ext cx="8229600" cy="1139825"/>
          </a:xfrm>
        </p:spPr>
        <p:txBody>
          <a:bodyPr anchor="b" anchorCtr="0"/>
          <a:lstStyle/>
          <a:p>
            <a:pPr fontAlgn="auto">
              <a:spcAft>
                <a:spcPts val="0"/>
              </a:spcAft>
              <a:defRPr/>
            </a:pPr>
            <a:r>
              <a:rPr lang="cs-CZ" sz="5400" dirty="0" smtClean="0">
                <a:solidFill>
                  <a:schemeClr val="accent1"/>
                </a:solidFill>
                <a:latin typeface="Albertus Extra Bold" pitchFamily="34" charset="0"/>
              </a:rPr>
              <a:t>Děkuji za pozornost !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68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68" decel="100000"/>
                                        <p:tgtEl>
                                          <p:spTgt spid="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68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68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1027</TotalTime>
  <Words>584</Words>
  <Application>Microsoft Office PowerPoint</Application>
  <PresentationFormat>Předvádění na obrazovce (4:3)</PresentationFormat>
  <Paragraphs>211</Paragraphs>
  <Slides>18</Slides>
  <Notes>16</Notes>
  <HiddenSlides>0</HiddenSlides>
  <MMClips>0</MMClips>
  <ScaleCrop>false</ScaleCrop>
  <HeadingPairs>
    <vt:vector size="6" baseType="variant">
      <vt:variant>
        <vt:lpstr>Použitá písma</vt:lpstr>
      </vt:variant>
      <vt:variant>
        <vt:i4>20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39" baseType="lpstr">
      <vt:lpstr>Verdana</vt:lpstr>
      <vt:lpstr>Arial</vt:lpstr>
      <vt:lpstr>Consolas</vt:lpstr>
      <vt:lpstr>Corbel</vt:lpstr>
      <vt:lpstr>Wingdings</vt:lpstr>
      <vt:lpstr>Wingdings 2</vt:lpstr>
      <vt:lpstr>Wingdings 3</vt:lpstr>
      <vt:lpstr>Calibri</vt:lpstr>
      <vt:lpstr>Viner Hand ITC</vt:lpstr>
      <vt:lpstr>Albertus Extra Bold</vt:lpstr>
      <vt:lpstr>ScriptS</vt:lpstr>
      <vt:lpstr>Vladimir Script</vt:lpstr>
      <vt:lpstr>Clarendon</vt:lpstr>
      <vt:lpstr>Papyrus</vt:lpstr>
      <vt:lpstr>Palatino</vt:lpstr>
      <vt:lpstr>Antique Olive Compact</vt:lpstr>
      <vt:lpstr>Century</vt:lpstr>
      <vt:lpstr>Antique Olive</vt:lpstr>
      <vt:lpstr>Tahoma</vt:lpstr>
      <vt:lpstr>Rockwell Extra Bold</vt:lpstr>
      <vt:lpstr>Metro</vt:lpstr>
      <vt:lpstr>Etická výchova  jako nástroj prevence</vt:lpstr>
      <vt:lpstr> Etická výchova –  nový vzdělávací obor – cesta prevence ?</vt:lpstr>
      <vt:lpstr>Snímek 3</vt:lpstr>
      <vt:lpstr>Snímek 4</vt:lpstr>
      <vt:lpstr>Snímek 5</vt:lpstr>
      <vt:lpstr>Snímek 6</vt:lpstr>
      <vt:lpstr>Etická výchova podle R. Olivara a L. Lenze</vt:lpstr>
      <vt:lpstr>Výchovný trojúhelník- spolupráce tří složek</vt:lpstr>
      <vt:lpstr>Snímek 9</vt:lpstr>
      <vt:lpstr>Prosociálnost jako cíl</vt:lpstr>
      <vt:lpstr>Snímek 11</vt:lpstr>
      <vt:lpstr>6 pravidel pochvaly</vt:lpstr>
      <vt:lpstr>Snímek 13</vt:lpstr>
      <vt:lpstr>Zahradnický model výchovy </vt:lpstr>
      <vt:lpstr> </vt:lpstr>
      <vt:lpstr>Prožitkové metody formují postoje</vt:lpstr>
      <vt:lpstr>Roviny osobnosti  (podle V.E. Frankla)   naplno člověkem ve všech rovinách osobnosti: jaký jsem, kým jsem, kam směřuji … osobní potenciál! </vt:lpstr>
      <vt:lpstr>Děkuji za pozornost !</vt:lpstr>
    </vt:vector>
  </TitlesOfParts>
  <Manager/>
  <Company>xxx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VS</dc:title>
  <dc:subject/>
  <dc:creator>Ma NOv</dc:creator>
  <cp:keywords/>
  <dc:description/>
  <cp:lastModifiedBy>PC</cp:lastModifiedBy>
  <cp:revision>113</cp:revision>
  <dcterms:created xsi:type="dcterms:W3CDTF">2005-10-16T11:30:35Z</dcterms:created>
  <dcterms:modified xsi:type="dcterms:W3CDTF">2010-12-06T09:18:15Z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TC011408321029</vt:lpwstr>
  </property>
</Properties>
</file>