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305" r:id="rId2"/>
    <p:sldId id="317" r:id="rId3"/>
    <p:sldId id="318" r:id="rId4"/>
    <p:sldId id="306" r:id="rId5"/>
    <p:sldId id="307" r:id="rId6"/>
    <p:sldId id="308" r:id="rId7"/>
    <p:sldId id="309" r:id="rId8"/>
    <p:sldId id="310" r:id="rId9"/>
    <p:sldId id="311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14" r:id="rId19"/>
    <p:sldId id="313" r:id="rId20"/>
    <p:sldId id="315" r:id="rId21"/>
    <p:sldId id="261" r:id="rId22"/>
  </p:sldIdLst>
  <p:sldSz cx="10080625" cy="7559675"/>
  <p:notesSz cx="6858000" cy="9144000"/>
  <p:custDataLst>
    <p:tags r:id="rId24"/>
  </p:custDataLst>
  <p:defaultTextStyle>
    <a:defPPr>
      <a:defRPr lang="en-GB"/>
    </a:defPPr>
    <a:lvl1pPr algn="l" defTabSz="44917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796" indent="-285692" algn="l" defTabSz="44917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2762" indent="-228552" algn="l" defTabSz="44917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599868" indent="-228552" algn="l" defTabSz="44917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6973" indent="-228552" algn="l" defTabSz="44917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5526" algn="l" defTabSz="914210" rtl="0" eaLnBrk="1" latinLnBrk="0" hangingPunct="1">
      <a:defRPr sz="12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2632" algn="l" defTabSz="914210" rtl="0" eaLnBrk="1" latinLnBrk="0" hangingPunct="1">
      <a:defRPr sz="12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199737" algn="l" defTabSz="914210" rtl="0" eaLnBrk="1" latinLnBrk="0" hangingPunct="1">
      <a:defRPr sz="12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6842" algn="l" defTabSz="914210" rtl="0" eaLnBrk="1" latinLnBrk="0" hangingPunct="1">
      <a:defRPr sz="12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ie" initials="L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78" autoAdjust="0"/>
  </p:normalViewPr>
  <p:slideViewPr>
    <p:cSldViewPr>
      <p:cViewPr varScale="1">
        <p:scale>
          <a:sx n="53" d="100"/>
          <a:sy n="53" d="100"/>
        </p:scale>
        <p:origin x="-96" y="-306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83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5827713" y="-3676650"/>
            <a:ext cx="11655426" cy="874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1904380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796" indent="-28569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2762" indent="-22855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9868" indent="-22855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6973" indent="-228552" algn="l" defTabSz="44917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5827713" y="-3676650"/>
            <a:ext cx="11655426" cy="874077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105" indent="0" algn="ctr">
              <a:buNone/>
              <a:defRPr/>
            </a:lvl2pPr>
            <a:lvl3pPr marL="914210" indent="0" algn="ctr">
              <a:buNone/>
              <a:defRPr/>
            </a:lvl3pPr>
            <a:lvl4pPr marL="1371315" indent="0" algn="ctr">
              <a:buNone/>
              <a:defRPr/>
            </a:lvl4pPr>
            <a:lvl5pPr marL="1828420" indent="0" algn="ctr">
              <a:buNone/>
              <a:defRPr/>
            </a:lvl5pPr>
            <a:lvl6pPr marL="2285526" indent="0" algn="ctr">
              <a:buNone/>
              <a:defRPr/>
            </a:lvl6pPr>
            <a:lvl7pPr marL="2742632" indent="0" algn="ctr">
              <a:buNone/>
              <a:defRPr/>
            </a:lvl7pPr>
            <a:lvl8pPr marL="3199737" indent="0" algn="ctr">
              <a:buNone/>
              <a:defRPr/>
            </a:lvl8pPr>
            <a:lvl9pPr marL="3656842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2787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6958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7" y="1560513"/>
            <a:ext cx="2265363" cy="55864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1560513"/>
            <a:ext cx="6648450" cy="55864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8677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7" y="1560515"/>
            <a:ext cx="9066213" cy="5969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03237" y="2160589"/>
            <a:ext cx="4456113" cy="49863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2" y="2160589"/>
            <a:ext cx="4456113" cy="49863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20981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dpis, text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7" y="1560515"/>
            <a:ext cx="9066213" cy="5969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03237" y="2160589"/>
            <a:ext cx="4456113" cy="49863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half" idx="2"/>
          </p:nvPr>
        </p:nvSpPr>
        <p:spPr>
          <a:xfrm>
            <a:off x="5111752" y="2160589"/>
            <a:ext cx="4456113" cy="4986336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85020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4841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2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5" indent="0">
              <a:buNone/>
              <a:defRPr sz="1800"/>
            </a:lvl2pPr>
            <a:lvl3pPr marL="914210" indent="0">
              <a:buNone/>
              <a:defRPr sz="1700"/>
            </a:lvl3pPr>
            <a:lvl4pPr marL="1371315" indent="0">
              <a:buNone/>
              <a:defRPr sz="1400"/>
            </a:lvl4pPr>
            <a:lvl5pPr marL="1828420" indent="0">
              <a:buNone/>
              <a:defRPr sz="1400"/>
            </a:lvl5pPr>
            <a:lvl6pPr marL="2285526" indent="0">
              <a:buNone/>
              <a:defRPr sz="1400"/>
            </a:lvl6pPr>
            <a:lvl7pPr marL="2742632" indent="0">
              <a:buNone/>
              <a:defRPr sz="1400"/>
            </a:lvl7pPr>
            <a:lvl8pPr marL="3199737" indent="0">
              <a:buNone/>
              <a:defRPr sz="1400"/>
            </a:lvl8pPr>
            <a:lvl9pPr marL="3656842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12455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7" y="2160589"/>
            <a:ext cx="4456113" cy="49863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2" y="2160589"/>
            <a:ext cx="4456113" cy="49863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117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7" y="303215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5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5" indent="0">
              <a:buNone/>
              <a:defRPr sz="1700" b="1"/>
            </a:lvl4pPr>
            <a:lvl5pPr marL="1828420" indent="0">
              <a:buNone/>
              <a:defRPr sz="1700" b="1"/>
            </a:lvl5pPr>
            <a:lvl6pPr marL="2285526" indent="0">
              <a:buNone/>
              <a:defRPr sz="1700" b="1"/>
            </a:lvl6pPr>
            <a:lvl7pPr marL="2742632" indent="0">
              <a:buNone/>
              <a:defRPr sz="1700" b="1"/>
            </a:lvl7pPr>
            <a:lvl8pPr marL="3199737" indent="0">
              <a:buNone/>
              <a:defRPr sz="1700" b="1"/>
            </a:lvl8pPr>
            <a:lvl9pPr marL="3656842" indent="0">
              <a:buNone/>
              <a:defRPr sz="17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5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5" indent="0">
              <a:buNone/>
              <a:defRPr sz="1700" b="1"/>
            </a:lvl4pPr>
            <a:lvl5pPr marL="1828420" indent="0">
              <a:buNone/>
              <a:defRPr sz="1700" b="1"/>
            </a:lvl5pPr>
            <a:lvl6pPr marL="2285526" indent="0">
              <a:buNone/>
              <a:defRPr sz="1700" b="1"/>
            </a:lvl6pPr>
            <a:lvl7pPr marL="2742632" indent="0">
              <a:buNone/>
              <a:defRPr sz="1700" b="1"/>
            </a:lvl7pPr>
            <a:lvl8pPr marL="3199737" indent="0">
              <a:buNone/>
              <a:defRPr sz="1700" b="1"/>
            </a:lvl8pPr>
            <a:lvl9pPr marL="3656842" indent="0">
              <a:buNone/>
              <a:defRPr sz="17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7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6956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824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73394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5" y="301627"/>
            <a:ext cx="5635625" cy="6451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105" indent="0">
              <a:buNone/>
              <a:defRPr sz="1200"/>
            </a:lvl2pPr>
            <a:lvl3pPr marL="914210" indent="0">
              <a:buNone/>
              <a:defRPr sz="1000"/>
            </a:lvl3pPr>
            <a:lvl4pPr marL="1371315" indent="0">
              <a:buNone/>
              <a:defRPr sz="900"/>
            </a:lvl4pPr>
            <a:lvl5pPr marL="1828420" indent="0">
              <a:buNone/>
              <a:defRPr sz="900"/>
            </a:lvl5pPr>
            <a:lvl6pPr marL="2285526" indent="0">
              <a:buNone/>
              <a:defRPr sz="900"/>
            </a:lvl6pPr>
            <a:lvl7pPr marL="2742632" indent="0">
              <a:buNone/>
              <a:defRPr sz="900"/>
            </a:lvl7pPr>
            <a:lvl8pPr marL="3199737" indent="0">
              <a:buNone/>
              <a:defRPr sz="900"/>
            </a:lvl8pPr>
            <a:lvl9pPr marL="3656842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67319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40" y="5291140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40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105" indent="0">
              <a:buNone/>
              <a:defRPr sz="2800"/>
            </a:lvl2pPr>
            <a:lvl3pPr marL="914210" indent="0">
              <a:buNone/>
              <a:defRPr sz="2400"/>
            </a:lvl3pPr>
            <a:lvl4pPr marL="1371315" indent="0">
              <a:buNone/>
              <a:defRPr sz="2000"/>
            </a:lvl4pPr>
            <a:lvl5pPr marL="1828420" indent="0">
              <a:buNone/>
              <a:defRPr sz="2000"/>
            </a:lvl5pPr>
            <a:lvl6pPr marL="2285526" indent="0">
              <a:buNone/>
              <a:defRPr sz="2000"/>
            </a:lvl6pPr>
            <a:lvl7pPr marL="2742632" indent="0">
              <a:buNone/>
              <a:defRPr sz="2000"/>
            </a:lvl7pPr>
            <a:lvl8pPr marL="3199737" indent="0">
              <a:buNone/>
              <a:defRPr sz="2000"/>
            </a:lvl8pPr>
            <a:lvl9pPr marL="3656842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40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05" indent="0">
              <a:buNone/>
              <a:defRPr sz="1200"/>
            </a:lvl2pPr>
            <a:lvl3pPr marL="914210" indent="0">
              <a:buNone/>
              <a:defRPr sz="1000"/>
            </a:lvl3pPr>
            <a:lvl4pPr marL="1371315" indent="0">
              <a:buNone/>
              <a:defRPr sz="900"/>
            </a:lvl4pPr>
            <a:lvl5pPr marL="1828420" indent="0">
              <a:buNone/>
              <a:defRPr sz="900"/>
            </a:lvl5pPr>
            <a:lvl6pPr marL="2285526" indent="0">
              <a:buNone/>
              <a:defRPr sz="900"/>
            </a:lvl6pPr>
            <a:lvl7pPr marL="2742632" indent="0">
              <a:buNone/>
              <a:defRPr sz="900"/>
            </a:lvl7pPr>
            <a:lvl8pPr marL="3199737" indent="0">
              <a:buNone/>
              <a:defRPr sz="900"/>
            </a:lvl8pPr>
            <a:lvl9pPr marL="3656842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59500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019927"/>
            <a:ext cx="10080625" cy="539750"/>
          </a:xfrm>
          <a:prstGeom prst="rect">
            <a:avLst/>
          </a:prstGeom>
          <a:solidFill>
            <a:srgbClr val="36478B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0" tIns="45711" rIns="91420" bIns="45711" anchor="ctr"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79038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3237" y="1560515"/>
            <a:ext cx="906621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40" y="2160589"/>
            <a:ext cx="9064625" cy="498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Šestá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Sedmá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Osmá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  <a:p>
            <a:pPr lvl="4"/>
            <a:r>
              <a:rPr lang="en-GB" dirty="0" err="1" smtClean="0"/>
              <a:t>Devátá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+mj-lt"/>
          <a:ea typeface="+mj-ea"/>
          <a:cs typeface="+mj-cs"/>
        </a:defRPr>
      </a:lvl1pPr>
      <a:lvl2pPr marL="742796" indent="-28569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2pPr>
      <a:lvl3pPr marL="1142762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3pPr>
      <a:lvl4pPr marL="1599868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4pPr>
      <a:lvl5pPr marL="2056973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5pPr>
      <a:lvl6pPr marL="2514080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6pPr>
      <a:lvl7pPr marL="2971184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7pPr>
      <a:lvl8pPr marL="3428290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8pPr>
      <a:lvl9pPr marL="3885394" indent="-228552" algn="l" defTabSz="449170" rtl="0" fontAlgn="base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36478B"/>
          </a:solidFill>
          <a:latin typeface="Arial Bold" charset="0"/>
          <a:ea typeface="ヒラギノ角ゴ ProN W6" charset="0"/>
          <a:cs typeface="ヒラギノ角ゴ ProN W6" charset="0"/>
        </a:defRPr>
      </a:lvl9pPr>
    </p:titleStyle>
    <p:bodyStyle>
      <a:lvl1pPr marL="342830" indent="-342830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1pPr>
      <a:lvl2pPr marL="742796" indent="-28569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2pPr>
      <a:lvl3pPr marL="1142762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3pPr>
      <a:lvl4pPr marL="1599868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4pPr>
      <a:lvl5pPr marL="2056973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5pPr>
      <a:lvl6pPr marL="2514080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6pPr>
      <a:lvl7pPr marL="2971184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7pPr>
      <a:lvl8pPr marL="3428290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8pPr>
      <a:lvl9pPr marL="3885394" indent="-228552" algn="l" defTabSz="44917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Arial" charset="0"/>
          <a:ea typeface="ヒラギノ角ゴ ProN W3" charset="0"/>
          <a:cs typeface="ヒラギノ角ゴ ProN W3" charset="0"/>
        </a:defRPr>
      </a:lvl9pPr>
    </p:bodyStyle>
    <p:otherStyle>
      <a:defPPr>
        <a:defRPr lang="cs-CZ"/>
      </a:defPPr>
      <a:lvl1pPr marL="0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5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0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5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0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6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32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7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42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31750" y="-1585"/>
            <a:ext cx="10112375" cy="7561263"/>
            <a:chOff x="-1" y="0"/>
            <a:chExt cx="6351" cy="4763"/>
          </a:xfrm>
        </p:grpSpPr>
        <p:sp>
          <p:nvSpPr>
            <p:cNvPr id="3079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6350" cy="4764"/>
            </a:xfrm>
            <a:prstGeom prst="rect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cs-CZ"/>
            </a:p>
          </p:txBody>
        </p:sp>
        <p:sp>
          <p:nvSpPr>
            <p:cNvPr id="3080" name="Rectangle 3"/>
            <p:cNvSpPr>
              <a:spLocks noChangeArrowheads="1"/>
            </p:cNvSpPr>
            <p:nvPr/>
          </p:nvSpPr>
          <p:spPr bwMode="auto">
            <a:xfrm>
              <a:off x="-1" y="2163"/>
              <a:ext cx="6352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39240" bIns="0" anchor="ctr"/>
            <a:lstStyle/>
            <a:p>
              <a:pPr algn="ctr">
                <a:lnSpc>
                  <a:spcPct val="96000"/>
                </a:lnSpc>
                <a:tabLst>
                  <a:tab pos="0" algn="l"/>
                  <a:tab pos="447582" algn="l"/>
                  <a:tab pos="896752" algn="l"/>
                  <a:tab pos="1345920" algn="l"/>
                  <a:tab pos="1795090" algn="l"/>
                  <a:tab pos="2244260" algn="l"/>
                  <a:tab pos="2693429" algn="l"/>
                  <a:tab pos="3142598" algn="l"/>
                  <a:tab pos="3591768" algn="l"/>
                  <a:tab pos="4040937" algn="l"/>
                  <a:tab pos="4490108" algn="l"/>
                  <a:tab pos="4939276" algn="l"/>
                  <a:tab pos="5388446" algn="l"/>
                  <a:tab pos="5837614" algn="l"/>
                  <a:tab pos="6286785" algn="l"/>
                  <a:tab pos="6735952" algn="l"/>
                  <a:tab pos="7185123" algn="l"/>
                  <a:tab pos="7634292" algn="l"/>
                  <a:tab pos="8083462" algn="l"/>
                  <a:tab pos="8532630" algn="l"/>
                  <a:tab pos="8981801" algn="l"/>
                  <a:tab pos="9408749" algn="l"/>
                </a:tabLst>
              </a:pPr>
              <a:r>
                <a:rPr lang="cs-CZ" sz="3600">
                  <a:solidFill>
                    <a:srgbClr val="000000"/>
                  </a:solidFill>
                </a:rPr>
                <a:t>  </a:t>
              </a:r>
            </a:p>
          </p:txBody>
        </p:sp>
      </p:grp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31865" y="2935288"/>
            <a:ext cx="914717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39232" bIns="0"/>
          <a:lstStyle/>
          <a:p>
            <a:r>
              <a:rPr lang="cs-CZ" sz="4800" dirty="0" smtClean="0"/>
              <a:t>Vybrané osobnostní charakteristiky adolescentů a jejich vztah k rizikovému chování</a:t>
            </a:r>
            <a:endParaRPr lang="cs-CZ" sz="48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44575" y="6335715"/>
            <a:ext cx="5940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2" tIns="44991" rIns="89982" bIns="4499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6000"/>
              </a:lnSpc>
            </a:pPr>
            <a:r>
              <a:rPr lang="cs-CZ" sz="1700" dirty="0" smtClean="0">
                <a:solidFill>
                  <a:srgbClr val="FFFFFF"/>
                </a:solidFill>
              </a:rPr>
              <a:t>PhDr.  Martin Dolejš, Ph.D.</a:t>
            </a:r>
          </a:p>
          <a:p>
            <a:pPr>
              <a:lnSpc>
                <a:spcPct val="96000"/>
              </a:lnSpc>
            </a:pPr>
            <a:r>
              <a:rPr lang="cs-CZ" sz="1700" dirty="0" smtClean="0">
                <a:solidFill>
                  <a:srgbClr val="FFFFFF"/>
                </a:solidFill>
              </a:rPr>
              <a:t>Ondřej Skopal </a:t>
            </a:r>
            <a:endParaRPr lang="cs-CZ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8040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11156" y="2065322"/>
          <a:ext cx="9144062" cy="4539860"/>
        </p:xfrm>
        <a:graphic>
          <a:graphicData uri="http://schemas.openxmlformats.org/drawingml/2006/table">
            <a:tbl>
              <a:tblPr/>
              <a:tblGrid>
                <a:gridCol w="1645304"/>
                <a:gridCol w="872273"/>
                <a:gridCol w="513613"/>
                <a:gridCol w="513613"/>
                <a:gridCol w="513613"/>
                <a:gridCol w="5085646"/>
              </a:tblGrid>
              <a:tr h="36867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podle množství vykouřených cigaret denně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Tabák min. 5 cigaret denně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 </a:t>
                      </a: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respondenti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byli rozděleni do dvou skupin podle počtu cigaret, které průměrně  vykouří během jednoho dne (více než 5 cigaret denně = Ano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nejvyšší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rozdíl pozorujeme u 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negativního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myšlení, kde sledovaný vztah je signifikantní na p  &lt; .001;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d = .72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korelace r = .34;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významný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vztah vnímáme i mezi vyhledáváním vzrušení a kouřením,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příčemž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tento vztah je 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signifikantní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 p &lt; .001;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.38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korelace r = .19;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třetí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statisticky významný vztah je s faktorem impulzivita, který dosáhl 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0,50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korelace r = 0,24. Celkově 13 % chlapců a dívek je pravidelnými kuřáky.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13,98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3,371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15,51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3,656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11,07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2,794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11,43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3,170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2,483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13,87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2,772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86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16,02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3,415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384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17,25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3,109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53965" y="2208197"/>
          <a:ext cx="9358380" cy="4357720"/>
        </p:xfrm>
        <a:graphic>
          <a:graphicData uri="http://schemas.openxmlformats.org/drawingml/2006/table">
            <a:tbl>
              <a:tblPr/>
              <a:tblGrid>
                <a:gridCol w="1781920"/>
                <a:gridCol w="944701"/>
                <a:gridCol w="556261"/>
                <a:gridCol w="556261"/>
                <a:gridCol w="556261"/>
                <a:gridCol w="4962976"/>
              </a:tblGrid>
              <a:tr h="43577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podle frekvence opilosti během posledních 30 dnů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Stav opilosti (měsíc)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 </a:t>
                      </a: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respondenti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byli rozděleni do dvou skupin, podle frekvence opilosti (problémy s chůzí, s mluvením, zvracení) za posledních 30 dnů (jednou a vícekrát = Ano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kladný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vztah byl nalezen u faktoru impulzivita na hladině p &lt; .005 a u faktoru vyhledávání vzrušení na hladině p &lt; .001;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má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.33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.16;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vzrušení má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.70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.33.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3,432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14,78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3,541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2,779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3,387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2,493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13,76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2,841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3,378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7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18,16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2,938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8280" y="2208197"/>
          <a:ext cx="9215503" cy="4500600"/>
        </p:xfrm>
        <a:graphic>
          <a:graphicData uri="http://schemas.openxmlformats.org/drawingml/2006/table">
            <a:tbl>
              <a:tblPr/>
              <a:tblGrid>
                <a:gridCol w="1754716"/>
                <a:gridCol w="930278"/>
                <a:gridCol w="547768"/>
                <a:gridCol w="547768"/>
                <a:gridCol w="547768"/>
                <a:gridCol w="4887205"/>
              </a:tblGrid>
              <a:tr h="45006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podle počtu krádeží v obchodech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Odcizil zboží v obchodě (život)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účastníci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výzkumu byli rozděleni do dvou skupin, podle počtu krádeží v prodejnách;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více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než 29 % respondentů za svůj život odcizilo v obchodě nějaké zboží; signifikantně významný vztah (p &lt; = .001) s touto proměnnou mají faktory: negativní myšlení, vyhledávání vzrušení a také impulzivita.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13,92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3,386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14,82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11,17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2,815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11,03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2,928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2,563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13,30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2,474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15,91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3,402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16,86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3,304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6843" y="2104118"/>
          <a:ext cx="9358376" cy="4449132"/>
        </p:xfrm>
        <a:graphic>
          <a:graphicData uri="http://schemas.openxmlformats.org/drawingml/2006/table">
            <a:tbl>
              <a:tblPr/>
              <a:tblGrid>
                <a:gridCol w="1781920"/>
                <a:gridCol w="944701"/>
                <a:gridCol w="556260"/>
                <a:gridCol w="556260"/>
                <a:gridCol w="556260"/>
                <a:gridCol w="4962975"/>
              </a:tblGrid>
              <a:tr h="43619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podle užití alkoholu za posledních 30 dnů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Užití alkoholu (měsíc)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 </a:t>
                      </a: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žáci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 žákyně byli rozděleni do dvou skupin, dle užívání alkoholu během posledních 30 dnů (jednou a vícekrát = Ano);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statisticky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významný vztah (p &lt; .001) byl nalezen u faktorů impulzivita a vyhledávání vzrušení; na nižší hladině významnosti (p &lt; .05) byl nalezen u faktoru přecitlivělost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 posledních 30 dnů užilo alkoholické nápoje 56 % 13-15letých chlapců a dívek;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 dosáhlo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Cohenovo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.51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Pearsonovo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.25.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13,96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3,191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14,36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3,626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2,774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10,92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2,884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12,65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2,555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13,22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2,508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61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15,24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3,288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34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16,93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3,308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5404" y="1922449"/>
          <a:ext cx="9358381" cy="4286275"/>
        </p:xfrm>
        <a:graphic>
          <a:graphicData uri="http://schemas.openxmlformats.org/drawingml/2006/table">
            <a:tbl>
              <a:tblPr/>
              <a:tblGrid>
                <a:gridCol w="1781921"/>
                <a:gridCol w="944701"/>
                <a:gridCol w="556261"/>
                <a:gridCol w="556261"/>
                <a:gridCol w="556261"/>
                <a:gridCol w="4962976"/>
              </a:tblGrid>
              <a:tr h="779326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podle užití marihuany za posledních 30 dnů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Užívání marihuany (měsíc)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chlapci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 dívky byli rozděleni do dvou skupin podle užití marihuany za posledních 30 dnů ((jednou a vícekrát = Ano);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měsíční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prevalence užití marihuany je 8 % u dívek a chlapců docházejících do 8. a 9. ročníků základního vzdělávání;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významné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vztahy byly nalezeny u faktorů: negativní myšlení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.35,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.17), impulzivitou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.40,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.20) a vyhledáváním vzrušení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.61,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.30) na hladině významnosti p &lt; .005.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3,380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15,39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3,984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2,802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3,303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2,495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13,97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2,914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16,02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3,372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96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18,02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3,165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6843" y="2065327"/>
          <a:ext cx="9358376" cy="4500590"/>
        </p:xfrm>
        <a:graphic>
          <a:graphicData uri="http://schemas.openxmlformats.org/drawingml/2006/table">
            <a:tbl>
              <a:tblPr/>
              <a:tblGrid>
                <a:gridCol w="1781920"/>
                <a:gridCol w="944701"/>
                <a:gridCol w="556260"/>
                <a:gridCol w="556260"/>
                <a:gridCol w="556260"/>
                <a:gridCol w="4962975"/>
              </a:tblGrid>
              <a:tr h="45005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dle agresivního chování vůči okolí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Ublížil někomu (život)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 </a:t>
                      </a: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respondenti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byli rozděleni do dvou skupin, podle agresivního chování vůči svým vrstevníkům a spolužákům;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více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než 12% respondentů ublížilo záměrně vrstevníkovi tak, že musel vyhledat ošetření; výrazný vztah pozorujeme u této proměnné s impulzivitou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 .46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.22 ) a vyhledáváním vzrušení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.54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.26 ) na hladině p &lt; .001.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14,13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3,459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14,58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3,344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2,808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11,26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3,118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2,492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2,676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15,95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3,289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17,84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3,691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53965" y="2065327"/>
          <a:ext cx="9501254" cy="4500590"/>
        </p:xfrm>
        <a:graphic>
          <a:graphicData uri="http://schemas.openxmlformats.org/drawingml/2006/table">
            <a:tbl>
              <a:tblPr/>
              <a:tblGrid>
                <a:gridCol w="1809125"/>
                <a:gridCol w="959124"/>
                <a:gridCol w="564753"/>
                <a:gridCol w="564753"/>
                <a:gridCol w="564753"/>
                <a:gridCol w="5038746"/>
              </a:tblGrid>
              <a:tr h="45005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dle frekvence problémů s policií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Problémy s policií (život)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cs-CZ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starší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žáci byli rozděleni do dvou skupin, podle problémů s policií; </a:t>
                      </a:r>
                      <a:endParaRPr lang="cs-CZ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necelých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16 % respondentů uvedlo, že mělo jednou a vícekrát "opletačky" s policií; </a:t>
                      </a:r>
                      <a:endParaRPr lang="cs-CZ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statisticky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významné vztahy jsou u faktorů impulzivita (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.39 a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.19) a vyhledávaní vzrušení  (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.48  a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.23 ) na hladině p &lt;.001.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14,09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3,375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14,65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3,728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2,829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11,17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2,958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12,81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2,461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13,83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2,802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15,94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3,366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0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17,52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3,281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Výsledky</a:t>
            </a:r>
            <a:endParaRPr 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6843" y="2065327"/>
          <a:ext cx="9358376" cy="4643470"/>
        </p:xfrm>
        <a:graphic>
          <a:graphicData uri="http://schemas.openxmlformats.org/drawingml/2006/table">
            <a:tbl>
              <a:tblPr/>
              <a:tblGrid>
                <a:gridCol w="1781920"/>
                <a:gridCol w="944701"/>
                <a:gridCol w="556260"/>
                <a:gridCol w="556260"/>
                <a:gridCol w="556260"/>
                <a:gridCol w="4962975"/>
              </a:tblGrid>
              <a:tr h="46434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Srovnání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dvou skupin adolescentů dle frekvence agresivního chování vůči respondentovi za posledních 30 dnů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Ublížili (měsíc)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Komentář: </a:t>
                      </a: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respondenti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byli rozděleni do dvou skupin, podle agresivních útoků na jejich osobu za posledních 30 dnů; </a:t>
                      </a: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statisticky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významný vtah (p &lt; .005) byl nalezen u 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negativního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myšlení 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.41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.20) a přecitlivělosti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Cohen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 = .42 a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r = .20). 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Negativní myšlení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3,398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15,30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3,728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Přecitlivělost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11,04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2,827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12,09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2,966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Impulzivita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12,95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2,551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13,27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2,516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Vyhledávání vzrušení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 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16,25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3,366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4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a více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15,55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3,485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Srovnání s jinými výzkumnými projekty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Zuckerman</a:t>
            </a:r>
            <a:r>
              <a:rPr lang="cs-CZ" sz="2400" dirty="0" smtClean="0"/>
              <a:t> (1994) shrnuje, že vyhledávání vzrušujících aktivit je častější u mužů než u žen a narůstá ve věku mezi 9. a 14. rokem. Vrcholí pak v pozdní adolescenci nebo počátkem 20 let a poté s věkem klesá. V našem výzkumu se skupina dívek lišila od chlapců jen o půl bodu hrubého skóru. Dolejš (2010) našel mezi skupinami rozdíl 1 bod hrubého skóru. 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Arnett</a:t>
            </a:r>
            <a:r>
              <a:rPr lang="cs-CZ" sz="2400" dirty="0" smtClean="0"/>
              <a:t> (2004) prokázal statisticky významný vztah mezi vyhledáváním vzrušení a agresivními činy adolescentů. Náš výzkum zjištěný </a:t>
            </a:r>
            <a:r>
              <a:rPr lang="cs-CZ" sz="2400" dirty="0" err="1" smtClean="0"/>
              <a:t>Arnettův</a:t>
            </a:r>
            <a:r>
              <a:rPr lang="cs-CZ" sz="2400" dirty="0" smtClean="0"/>
              <a:t> vztah potvrzuje, přičemž adolescenti, kteří minimálně jedenkrát fyzicky ublížili někomu v okolí, dosahují průměrně o necelé dva hrubé body více.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Srovnání s jinými výzkumnými projekty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Schall</a:t>
            </a:r>
            <a:r>
              <a:rPr lang="cs-CZ" sz="2400" dirty="0" smtClean="0"/>
              <a:t>, </a:t>
            </a:r>
            <a:r>
              <a:rPr lang="cs-CZ" sz="2400" dirty="0" err="1" smtClean="0"/>
              <a:t>Kemeny</a:t>
            </a:r>
            <a:r>
              <a:rPr lang="cs-CZ" sz="2400" dirty="0" smtClean="0"/>
              <a:t> a </a:t>
            </a:r>
            <a:r>
              <a:rPr lang="cs-CZ" sz="2400" dirty="0" err="1" smtClean="0"/>
              <a:t>Maltzman</a:t>
            </a:r>
            <a:r>
              <a:rPr lang="cs-CZ" sz="2400" dirty="0" smtClean="0"/>
              <a:t> (1992) identifikovali vztah mezi faktorem vyhledávání vzrušení a těžkým, častým pitím s negativními důsledky (opilost). Tabulka 5 potvrzuje tento vztah a identifikuje významný vztah s faktorem impulzivita.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Stewart, </a:t>
            </a:r>
            <a:r>
              <a:rPr lang="cs-CZ" sz="2400" dirty="0" err="1" smtClean="0"/>
              <a:t>Samoluk</a:t>
            </a:r>
            <a:r>
              <a:rPr lang="cs-CZ" sz="2400" dirty="0" smtClean="0"/>
              <a:t>, </a:t>
            </a:r>
            <a:r>
              <a:rPr lang="cs-CZ" sz="2400" dirty="0" err="1" smtClean="0"/>
              <a:t>MacDonald</a:t>
            </a:r>
            <a:r>
              <a:rPr lang="cs-CZ" sz="2400" dirty="0" smtClean="0"/>
              <a:t> (1999) zjistili negativní korelace mezi faktorem přecitlivělosti a užíváním marihuany. Prezentovaná data mají stejný charakter, jako námi zjištěné výsledky (tabulka 10). Lze říci, že přecitlivělí jedinci se vyhýbají užívání marihuany, ze strachu, z pocitů vyvolaných užíváním.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Osobnostní rysy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000" dirty="0" smtClean="0"/>
          </a:p>
          <a:p>
            <a:pPr lvl="1">
              <a:buFont typeface="Wingdings" pitchFamily="2" charset="2"/>
              <a:buChar char="Ø"/>
            </a:pPr>
            <a:r>
              <a:rPr lang="cs-CZ" sz="2000" b="1" dirty="0" smtClean="0"/>
              <a:t>Impulzivita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Nedostatek inhibovaného chování v okamžiku, kdy je přítomný podnět okamžité odměny, a to i přes hrozbu dlouhodobého negativního důsledku.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Charakteristiky chování – podezíravé, impulzivní, hrubé, agresivní atd.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Myšlenky – jsem naštvaný, mám vztek, to není </a:t>
            </a:r>
            <a:r>
              <a:rPr lang="cs-CZ" sz="2000" dirty="0" err="1" smtClean="0"/>
              <a:t>fér</a:t>
            </a:r>
            <a:r>
              <a:rPr lang="cs-CZ" sz="2000" dirty="0" smtClean="0"/>
              <a:t> atd.</a:t>
            </a:r>
          </a:p>
          <a:p>
            <a:pPr lvl="2">
              <a:buFont typeface="Wingdings" pitchFamily="2" charset="2"/>
              <a:buChar char="Ø"/>
            </a:pPr>
            <a:endParaRPr lang="cs-CZ" sz="2000" dirty="0" smtClean="0"/>
          </a:p>
          <a:p>
            <a:pPr lvl="1">
              <a:buFont typeface="Wingdings" pitchFamily="2" charset="2"/>
              <a:buChar char="Ø"/>
            </a:pPr>
            <a:r>
              <a:rPr lang="cs-CZ" sz="2000" b="1" dirty="0" smtClean="0"/>
              <a:t>Negativní myšlení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Chápat jako „pocit, že člověk nezažije kladné emoce nebo nenastane zlepšení jeho stavu“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Charakteristiky chování – pasivita, společenská izolovanost, vyhýbání se lidem a aktivitám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Myšlenky – vždycky řeknu něco špatně, vždycky každého zklamu nejradši bych zůstal celý den v posteli;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Literatura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Dolejš, M. (2010). Efektivní včasná diagnostika rizikového chování u adolescentů. Olomouc: Univerzita Palackého. 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Conrod</a:t>
            </a:r>
            <a:r>
              <a:rPr lang="cs-CZ" dirty="0" smtClean="0"/>
              <a:t>, P. J., </a:t>
            </a:r>
            <a:r>
              <a:rPr lang="cs-CZ" dirty="0" err="1" smtClean="0"/>
              <a:t>Woicik</a:t>
            </a:r>
            <a:r>
              <a:rPr lang="cs-CZ" dirty="0" smtClean="0"/>
              <a:t>, P (2002). </a:t>
            </a:r>
            <a:r>
              <a:rPr lang="cs-CZ" dirty="0" err="1" smtClean="0"/>
              <a:t>Validation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four</a:t>
            </a:r>
            <a:r>
              <a:rPr lang="cs-CZ" dirty="0" smtClean="0"/>
              <a:t>-</a:t>
            </a:r>
            <a:r>
              <a:rPr lang="cs-CZ" dirty="0" err="1" smtClean="0"/>
              <a:t>factor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personality risk </a:t>
            </a:r>
            <a:r>
              <a:rPr lang="cs-CZ" dirty="0" err="1" smtClean="0"/>
              <a:t>for</a:t>
            </a:r>
            <a:r>
              <a:rPr lang="cs-CZ" dirty="0" smtClean="0"/>
              <a:t> substance abuse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examination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brief</a:t>
            </a:r>
            <a:r>
              <a:rPr lang="cs-CZ" dirty="0" smtClean="0"/>
              <a:t> instrument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assessing</a:t>
            </a:r>
            <a:r>
              <a:rPr lang="cs-CZ" dirty="0" smtClean="0"/>
              <a:t> personality risk. </a:t>
            </a:r>
            <a:r>
              <a:rPr lang="cs-CZ" dirty="0" err="1" smtClean="0"/>
              <a:t>Addiction</a:t>
            </a:r>
            <a:r>
              <a:rPr lang="cs-CZ" dirty="0" smtClean="0"/>
              <a:t> Biology, 7, 329-346. 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Woicik</a:t>
            </a:r>
            <a:r>
              <a:rPr lang="cs-CZ" dirty="0" smtClean="0"/>
              <a:t>, P. A., Stewart, S. H., </a:t>
            </a:r>
            <a:r>
              <a:rPr lang="cs-CZ" dirty="0" err="1" smtClean="0"/>
              <a:t>Pihl</a:t>
            </a:r>
            <a:r>
              <a:rPr lang="cs-CZ" dirty="0" smtClean="0"/>
              <a:t>, O. P., </a:t>
            </a:r>
            <a:r>
              <a:rPr lang="cs-CZ" dirty="0" err="1" smtClean="0"/>
              <a:t>Conrod</a:t>
            </a:r>
            <a:r>
              <a:rPr lang="cs-CZ" dirty="0" smtClean="0"/>
              <a:t>, P. J. (2009). </a:t>
            </a:r>
            <a:r>
              <a:rPr lang="cs-CZ" dirty="0" err="1" smtClean="0"/>
              <a:t>The</a:t>
            </a:r>
            <a:r>
              <a:rPr lang="cs-CZ" dirty="0" smtClean="0"/>
              <a:t> substance use risk profile </a:t>
            </a:r>
            <a:r>
              <a:rPr lang="cs-CZ" dirty="0" err="1" smtClean="0"/>
              <a:t>scale</a:t>
            </a:r>
            <a:r>
              <a:rPr lang="cs-CZ" dirty="0" smtClean="0"/>
              <a:t>: A 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measuring</a:t>
            </a:r>
            <a:r>
              <a:rPr lang="cs-CZ" dirty="0" smtClean="0"/>
              <a:t> trans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reinforcement</a:t>
            </a:r>
            <a:r>
              <a:rPr lang="cs-CZ" dirty="0" smtClean="0"/>
              <a:t>-</a:t>
            </a:r>
            <a:r>
              <a:rPr lang="cs-CZ" dirty="0" err="1" smtClean="0"/>
              <a:t>specific</a:t>
            </a:r>
            <a:r>
              <a:rPr lang="cs-CZ" dirty="0" smtClean="0"/>
              <a:t> substance use </a:t>
            </a:r>
            <a:r>
              <a:rPr lang="cs-CZ" dirty="0" err="1" smtClean="0"/>
              <a:t>profiles</a:t>
            </a:r>
            <a:r>
              <a:rPr lang="cs-CZ" dirty="0" smtClean="0"/>
              <a:t>. </a:t>
            </a:r>
            <a:r>
              <a:rPr lang="cs-CZ" dirty="0" err="1" smtClean="0"/>
              <a:t>Addictive</a:t>
            </a:r>
            <a:r>
              <a:rPr lang="cs-CZ" dirty="0" smtClean="0"/>
              <a:t> </a:t>
            </a:r>
            <a:r>
              <a:rPr lang="cs-CZ" dirty="0" err="1" smtClean="0"/>
              <a:t>Behaviors</a:t>
            </a:r>
            <a:r>
              <a:rPr lang="cs-CZ" dirty="0" smtClean="0"/>
              <a:t>, 34, 1042-1055, UK.</a:t>
            </a:r>
          </a:p>
          <a:p>
            <a:pPr>
              <a:buFont typeface="Wingdings" pitchFamily="2" charset="2"/>
              <a:buChar char="Ø"/>
            </a:pPr>
            <a:endParaRPr lang="cs-CZ" smtClean="0"/>
          </a:p>
          <a:p>
            <a:pPr>
              <a:buFont typeface="Wingdings" pitchFamily="2" charset="2"/>
              <a:buChar char="Ø"/>
            </a:pPr>
            <a:r>
              <a:rPr lang="cs-CZ" smtClean="0"/>
              <a:t>Další </a:t>
            </a:r>
            <a:r>
              <a:rPr lang="cs-CZ" dirty="0" smtClean="0"/>
              <a:t>odborná literatura u autorů posteru.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92163" y="2503490"/>
            <a:ext cx="8459788" cy="282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39232" bIns="0"/>
          <a:lstStyle/>
          <a:p>
            <a:pPr algn="ctr">
              <a:lnSpc>
                <a:spcPct val="96000"/>
              </a:lnSpc>
              <a:tabLst>
                <a:tab pos="0" algn="l"/>
                <a:tab pos="447582" algn="l"/>
                <a:tab pos="896752" algn="l"/>
                <a:tab pos="1345920" algn="l"/>
                <a:tab pos="1795090" algn="l"/>
                <a:tab pos="2244260" algn="l"/>
                <a:tab pos="2693429" algn="l"/>
                <a:tab pos="3142598" algn="l"/>
                <a:tab pos="3591768" algn="l"/>
                <a:tab pos="4040937" algn="l"/>
                <a:tab pos="4490108" algn="l"/>
                <a:tab pos="4939276" algn="l"/>
                <a:tab pos="5388446" algn="l"/>
                <a:tab pos="5837614" algn="l"/>
                <a:tab pos="6286785" algn="l"/>
                <a:tab pos="6735952" algn="l"/>
                <a:tab pos="7185123" algn="l"/>
                <a:tab pos="7634292" algn="l"/>
                <a:tab pos="8083462" algn="l"/>
                <a:tab pos="8532630" algn="l"/>
                <a:tab pos="8981801" algn="l"/>
              </a:tabLst>
            </a:pPr>
            <a:r>
              <a:rPr lang="cs-CZ" sz="9100">
                <a:solidFill>
                  <a:srgbClr val="36478B"/>
                </a:solidFill>
              </a:rPr>
              <a:t>Děkuji </a:t>
            </a:r>
            <a:br>
              <a:rPr lang="cs-CZ" sz="9100">
                <a:solidFill>
                  <a:srgbClr val="36478B"/>
                </a:solidFill>
              </a:rPr>
            </a:br>
            <a:r>
              <a:rPr lang="cs-CZ" sz="9100">
                <a:solidFill>
                  <a:srgbClr val="36478B"/>
                </a:solidFill>
              </a:rPr>
              <a:t>za pozornost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Osobnostní rysy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708135"/>
            <a:ext cx="9501254" cy="535785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cs-CZ" sz="2200" dirty="0" smtClean="0"/>
          </a:p>
          <a:p>
            <a:pPr lvl="1">
              <a:buFont typeface="Wingdings" pitchFamily="2" charset="2"/>
              <a:buChar char="Ø"/>
            </a:pPr>
            <a:r>
              <a:rPr lang="cs-CZ" sz="2200" b="1" dirty="0" smtClean="0"/>
              <a:t>Přecitlivělost 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Strach, že pocity spojené s úzkostí budou mít škodlivé důsledky. 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Jedinec s vysokou přecitlivělostí bude pravděpodobně na pocity úzkosti reagovat bázlivěji než jedinec s nízkou přecitlivělostí.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Charakteristiky chování – vyhýbaní se určitým situacím, panikaří, unikání z určitých situací atd.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Myšlenky – starosti ohledně budoucnosti, negativně orientované atd. </a:t>
            </a:r>
          </a:p>
          <a:p>
            <a:pPr lvl="2">
              <a:buFont typeface="Wingdings" pitchFamily="2" charset="2"/>
              <a:buChar char="Ø"/>
            </a:pPr>
            <a:endParaRPr lang="cs-CZ" sz="2200" dirty="0" smtClean="0"/>
          </a:p>
          <a:p>
            <a:pPr lvl="1">
              <a:buFont typeface="Wingdings" pitchFamily="2" charset="2"/>
              <a:buChar char="Ø"/>
            </a:pPr>
            <a:r>
              <a:rPr lang="cs-CZ" sz="2200" b="1" dirty="0" smtClean="0"/>
              <a:t>Vyhledávání vzrušujících zážitků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Tendenci vyhledávat a zapojovat se do vzrušujících aktivit, je to způsob zvyšování podráždění a vzrušení. 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S ohraničením na lidskou populaci bývá ve formě zapojování se do vysoko stimulačních aktivit spojených s představou nebezpečenství, jako například skákání s padákem nebo závody v autech.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Potřebu nových komplexních podnětů, zážitků a ochotě podstoupit fyzické a sociální riziko k jejich uspokojení.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Charakteristiky chování – snížená sebekontrola, </a:t>
            </a:r>
            <a:r>
              <a:rPr lang="cs-CZ" sz="2200" dirty="0" err="1" smtClean="0"/>
              <a:t>pohlcenost</a:t>
            </a:r>
            <a:r>
              <a:rPr lang="cs-CZ" sz="2200" dirty="0" smtClean="0"/>
              <a:t> okamžikem nebo neposednost atd.</a:t>
            </a:r>
          </a:p>
          <a:p>
            <a:pPr lvl="2">
              <a:buFont typeface="Wingdings" pitchFamily="2" charset="2"/>
              <a:buChar char="Ø"/>
            </a:pPr>
            <a:r>
              <a:rPr lang="cs-CZ" sz="2200" dirty="0" smtClean="0"/>
              <a:t>Myšlenky – nudím se, potřebuji nějakou zábavu atd.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Rizikové chování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endParaRPr lang="cs-CZ" sz="2000" dirty="0" smtClean="0"/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Vnímáme jako souhrn vnějších projevů, aktivit a reakcí adolescenta, které jsou nebezpečné a jež vykazují zvýšený výskyt negativních důsledků pro aktéra a pro jeho sociální okolí;</a:t>
            </a:r>
          </a:p>
          <a:p>
            <a:pPr lvl="1">
              <a:buFont typeface="Wingdings" pitchFamily="2" charset="2"/>
              <a:buChar char="Ø"/>
            </a:pPr>
            <a:endParaRPr lang="cs-CZ" sz="2000" dirty="0" smtClean="0"/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Koncept  zahrnuje  různé formy chování – užívání a nadužívání alkoholických a tabákových výrobků a drog; agresivní, </a:t>
            </a:r>
            <a:r>
              <a:rPr lang="cs-CZ" sz="2000" dirty="0" err="1" smtClean="0"/>
              <a:t>hostilní</a:t>
            </a:r>
            <a:r>
              <a:rPr lang="cs-CZ" sz="2000" dirty="0" smtClean="0"/>
              <a:t> chování a šikana; chování šikanu, nepřiměřené sexuální aktivity, záškoláctví a další;</a:t>
            </a:r>
          </a:p>
          <a:p>
            <a:pPr lvl="1">
              <a:buFont typeface="Wingdings" pitchFamily="2" charset="2"/>
              <a:buChar char="Ø"/>
            </a:pPr>
            <a:endParaRPr lang="cs-CZ" sz="2000" dirty="0" smtClean="0"/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Teoretické koncepty sociálně patologického chování: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Biologicko-psychologické – teorie rozeného zločince, genetické teorie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Sociálně –psychologické teorie – </a:t>
            </a:r>
            <a:r>
              <a:rPr lang="cs-CZ" sz="2000" dirty="0" err="1" smtClean="0"/>
              <a:t>teorie</a:t>
            </a:r>
            <a:r>
              <a:rPr lang="cs-CZ" sz="2000" dirty="0" smtClean="0"/>
              <a:t> sociálního učení, teorie odlišného kognitivního stylu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 smtClean="0"/>
              <a:t>Sociologické teorie – </a:t>
            </a:r>
            <a:r>
              <a:rPr lang="cs-CZ" sz="2000" dirty="0" err="1" smtClean="0"/>
              <a:t>etiketizační</a:t>
            </a:r>
            <a:r>
              <a:rPr lang="cs-CZ" sz="2000" dirty="0" smtClean="0"/>
              <a:t> teorie, </a:t>
            </a:r>
            <a:r>
              <a:rPr lang="cs-CZ" sz="2000" dirty="0" err="1" smtClean="0"/>
              <a:t>teorie</a:t>
            </a:r>
            <a:r>
              <a:rPr lang="cs-CZ" sz="2000" dirty="0" smtClean="0"/>
              <a:t> subkultur, teorie kulturního přenosu</a:t>
            </a:r>
          </a:p>
          <a:p>
            <a:pPr lvl="1">
              <a:buFont typeface="Wingdings" pitchFamily="2" charset="2"/>
              <a:buChar char="Ø"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Rizikové chování</a:t>
            </a:r>
            <a:endParaRPr lang="cs-CZ" sz="3200" b="1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4577" name="Diagram 7"/>
          <p:cNvPicPr>
            <a:picLocks noChangeAspect="1" noChangeArrowheads="1"/>
          </p:cNvPicPr>
          <p:nvPr/>
        </p:nvPicPr>
        <p:blipFill>
          <a:blip r:embed="rId3"/>
          <a:srcRect b="-73"/>
          <a:stretch>
            <a:fillRect/>
          </a:stretch>
        </p:blipFill>
        <p:spPr bwMode="auto">
          <a:xfrm>
            <a:off x="468280" y="2006469"/>
            <a:ext cx="9286940" cy="4773764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780233"/>
            <a:ext cx="100806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mět: </a:t>
            </a:r>
            <a:r>
              <a:rPr kumimoji="0" 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Hodovský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Dopita, </a:t>
            </a:r>
            <a:r>
              <a:rPr kumimoji="0" 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Ondrejkovič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kolektiv, 2002 a Lang, 2006.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Diagnostické nástroje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Škála osobnostních rysů představujících riziko z hlediska užívání návykových látek (SURPS; </a:t>
            </a:r>
            <a:r>
              <a:rPr lang="cs-CZ" sz="2400" dirty="0" err="1" smtClean="0"/>
              <a:t>Conrod</a:t>
            </a:r>
            <a:r>
              <a:rPr lang="cs-CZ" sz="2400" dirty="0" smtClean="0"/>
              <a:t> a </a:t>
            </a:r>
            <a:r>
              <a:rPr lang="cs-CZ" sz="2400" dirty="0" err="1" smtClean="0"/>
              <a:t>Woicik</a:t>
            </a:r>
            <a:r>
              <a:rPr lang="cs-CZ" sz="2400" dirty="0" smtClean="0"/>
              <a:t>, 2002; Dolejš, 2010);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Conrod</a:t>
            </a:r>
            <a:r>
              <a:rPr lang="cs-CZ" dirty="0" smtClean="0"/>
              <a:t>, </a:t>
            </a:r>
            <a:r>
              <a:rPr lang="cs-CZ" dirty="0" err="1" smtClean="0"/>
              <a:t>Woicik</a:t>
            </a:r>
            <a:r>
              <a:rPr lang="cs-CZ" dirty="0" smtClean="0"/>
              <a:t> (2002) a do českého prostředí převedl a vytvořil populační normy Dolejš (2010)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Tvořena 23 položkami s možností zvolit jeden stupeň na čtyřbodové stupnici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Testové položky jsou převzaty z několika již v praxi využívaných metod, přičemž faktor „H“ se skládá ze dvou položek z dotazníku BHS, ze tří položek z SES a tří položek z STAI-T; „AS“ byl přejat z pěti položek z ASI a jedné položky </a:t>
            </a:r>
            <a:r>
              <a:rPr lang="cs-CZ" dirty="0" err="1" smtClean="0"/>
              <a:t>subškály</a:t>
            </a:r>
            <a:r>
              <a:rPr lang="cs-CZ" dirty="0" smtClean="0"/>
              <a:t> z CCL; „IMP“ byl přejat z pěti položek ze škály Impulzivity I-7 a dvou položek ze </a:t>
            </a:r>
            <a:r>
              <a:rPr lang="cs-CZ" dirty="0" err="1" smtClean="0"/>
              <a:t>subškály</a:t>
            </a:r>
            <a:r>
              <a:rPr lang="cs-CZ" dirty="0" smtClean="0"/>
              <a:t> posuzující nepřátelství a přívětivosti z NEO-FFI; „SS“ byl přejat ze čtyř položek z SSS a dvou položek ze stupnice odvážnosti z I-7.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Diagnostické nástroje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2136763"/>
            <a:ext cx="3500461" cy="27860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Škála osobnostních rysů představujících riziko z hlediska užívání návykových látek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82528" y="4279903"/>
          <a:ext cx="4183056" cy="1765180"/>
        </p:xfrm>
        <a:graphic>
          <a:graphicData uri="http://schemas.openxmlformats.org/drawingml/2006/table">
            <a:tbl>
              <a:tblPr/>
              <a:tblGrid>
                <a:gridCol w="2286016"/>
                <a:gridCol w="474260"/>
                <a:gridCol w="474260"/>
                <a:gridCol w="474260"/>
                <a:gridCol w="474260"/>
              </a:tblGrid>
              <a:tr h="352012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Porovnání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Cronbach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alfa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Výzkumné studie 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Dolejš, Skopal (2011)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.65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.59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Dolejš (2010)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.57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.64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.41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.60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Conrod</a:t>
                      </a: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6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Woicik</a:t>
                      </a: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(2002)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.76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.67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.68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.66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468807" y="1922449"/>
          <a:ext cx="5397504" cy="5047488"/>
        </p:xfrm>
        <a:graphic>
          <a:graphicData uri="http://schemas.openxmlformats.org/drawingml/2006/table">
            <a:tbl>
              <a:tblPr/>
              <a:tblGrid>
                <a:gridCol w="2784014"/>
                <a:gridCol w="472282"/>
                <a:gridCol w="555320"/>
                <a:gridCol w="555320"/>
                <a:gridCol w="515284"/>
                <a:gridCol w="515284"/>
              </a:tblGrid>
              <a:tr h="20955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Porovnání 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několika výzkumných studií u dotazníku SURPS 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Výzkumné studie 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I/F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Studie 1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11,1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13,0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Dolejš, Skopal (2011)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3,5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 = 836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CH/D = 421/415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.15*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Věk M/SD: 14,5/+- 0,713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.11*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.18*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-.06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-.15*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.26*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Studie 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14,1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11,8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Dolejš (2010)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SD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2,8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2,0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 = 5 062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CH/D = 2 449/2 613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.08*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Věk M/SD: 13,2/+- 1,3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.06*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.21*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SS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-.08*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-.13*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.31*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 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Diagnostické nástroje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Druhý, námi vytvořený dotazník, zaměřující se na některé formy rizikového chování;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Dotazník obsahoval 29 otázek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Témata: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školní problémy,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kapesné,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redukce váhy,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prevalence (celoživotní, roční a měsíční) tabáku,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prevalence (celoživotní, roční a měsíční) alkoholických nápojů a nealkoholických drog,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trestně-právní znalost,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šikanování,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err="1" smtClean="0"/>
              <a:t>hostilní</a:t>
            </a:r>
            <a:r>
              <a:rPr lang="cs-CZ" sz="2800" dirty="0" smtClean="0"/>
              <a:t> chování, 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err="1" smtClean="0"/>
              <a:t>celikvence</a:t>
            </a:r>
            <a:r>
              <a:rPr lang="cs-CZ" sz="2800" dirty="0" smtClean="0"/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cs-CZ" sz="2800" dirty="0" smtClean="0"/>
              <a:t>kriminalita.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5403" y="1350945"/>
            <a:ext cx="9572693" cy="5000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Popis základního a výběrového souboru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05" y="1922449"/>
            <a:ext cx="9501254" cy="51435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Žáci 8. a 9. ročníků základních škol a na tercii a kvartu víceletých gymnázií působících v Olomouckém, Zlínském, Moravskoslezském a Jihomoravském kraji;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 České republice dochází do sledovaných školních ročníků cca </a:t>
            </a:r>
            <a:r>
              <a:rPr lang="cs-CZ" sz="2400" dirty="0" smtClean="0"/>
              <a:t>168</a:t>
            </a:r>
            <a:r>
              <a:rPr lang="cs-CZ" sz="2400" dirty="0" smtClean="0"/>
              <a:t> </a:t>
            </a:r>
            <a:r>
              <a:rPr lang="cs-CZ" sz="2400" dirty="0" smtClean="0"/>
              <a:t>tisíc chlapců a dívek;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Sledované kraje 58 </a:t>
            </a:r>
            <a:r>
              <a:rPr lang="cs-CZ" sz="2400" smtClean="0"/>
              <a:t>tisíc </a:t>
            </a:r>
            <a:r>
              <a:rPr lang="cs-CZ" sz="2400" smtClean="0"/>
              <a:t>(34 %);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 základním souboru (58 tisíc) je 36 % z Moravskoslezského, 30 % z Jihomoravského, 17 % z Olomouckého a 17 % ze Zlínského kraje;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Administrace proběhla v 15 základních školách a v 5 víceletých gymnáziích;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Otestováno 421 chlapců a 415 dívek;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Ze sledované populace se jedná o 1,4 % dívek a chlapců;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Školní zařízení v Moravskoslezském kraji navštěvuje 39 %, v Jihomoravském 16 %, v Olomouckém 32 % a ve Zlínském 13 %;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Věkový průměr respondentů je 14,53 (SD +- 0,713);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145"/>
  <p:tag name="MMPROD_DATA" val="&lt;object type=&quot;10002&quot; unique_id=&quot;901&quot;&gt;&lt;property id=&quot;10007&quot; value=&quot;Next&quot;/&gt;&lt;property id=&quot;10008&quot; value=&quot;Back&quot;/&gt;&lt;property id=&quot;10009&quot; value=&quot;Pokračovat&quot;/&gt;&lt;property id=&quot;10012&quot; value=&quot;0&quot;/&gt;&lt;property id=&quot;10022&quot; value=&quot;Zkusit znovu&quot;/&gt;&lt;property id=&quot;10068&quot; value=&quot;Správná odpověď (pokračovat)&quot;/&gt;&lt;property id=&quot;10069&quot; value=&quot;Špatná odpověď (pokračovat)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Vyčistit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Označte odpověď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1&quot;/&gt;&lt;property id=&quot;10215&quot; value=&quot;1&quot;/&gt;&lt;property id=&quot;10216&quot; value=&quot;1&quot;/&gt;&lt;property id=&quot;10217&quot; value=&quot;1&quot;/&gt;&lt;property id=&quot;10218&quot; value=&quot;1&quot;/&gt;&lt;property id=&quot;10219&quot; value=&quot;1&quot;/&gt;&lt;property id=&quot;10220&quot; value=&quot;&amp;lt;Format Name=&amp;quot;Current Profile&amp;quot;&amp;gt;&amp;lt;Question FontName=&amp;quot;Arial Bold&amp;quot; IsBold=&amp;quot;0&amp;quot; IsItalic=&amp;quot;0&amp;quot; IsUnderline=&amp;quot;0&amp;quot; FontSize=&amp;quot;23&amp;quot; UseDefFont=&amp;quot;0&amp;quot;/&amp;gt;&amp;lt;Answer FontName=&amp;quot;Arial Bold&amp;quot; IsBold=&amp;quot;0&amp;quot; IsItalic=&amp;quot;0&amp;quot; IsUnderline=&amp;quot;0&amp;quot; FontSize=&amp;quot;20&amp;quot;/&amp;gt;&amp;lt;Button FontName=&amp;quot;Arial Bold&amp;quot; IsBold=&amp;quot;0&amp;quot; IsItalic=&amp;quot;0&amp;quot; IsUnderline=&amp;quot;0&amp;quot; FontSize=&amp;quot;14&amp;quot;/&amp;gt;&amp;lt;Message FontName=&amp;quot;Arial Bold&amp;quot; IsBold=&amp;quot;0&amp;quot; IsItalic=&amp;quot;0&amp;quot; IsUnderline=&amp;quot;0&amp;quot; FontSize=&amp;quot;18&amp;quot;/&amp;gt;&amp;lt;ButtonPlacement Orientation=&amp;quot;Horizontal&amp;quot; Position=&amp;quot;2&amp;quot;/&amp;gt;&amp;lt;/Format&amp;gt;&quot;/&gt;&lt;property id=&quot;10221&quot; value=&quot;&amp;lt;Format Name=&amp;quot;Presentation Default&amp;quot;&amp;gt;&amp;lt;Question FontName=&amp;quot;Arial Bold&amp;quot; IsBold=&amp;quot;0&amp;quot; IsItalic=&amp;quot;0&amp;quot; IsUnderline=&amp;quot;0&amp;quot; FontSize=&amp;quot;23&amp;quot;/&amp;gt;&amp;lt;Answer FontName=&amp;quot;Arial Bold&amp;quot; IsBold=&amp;quot;0&amp;quot; IsItalic=&amp;quot;0&amp;quot; IsUnderline=&amp;quot;0&amp;quot; FontSize=&amp;quot;20&amp;quot;/&amp;gt;&amp;lt;Button FontName=&amp;quot;Arial Bold&amp;quot; IsBold=&amp;quot;0&amp;quot; IsItalic=&amp;quot;0&amp;quot; IsUnderline=&amp;quot;0&amp;quot; FontSize=&amp;quot;14&amp;quot;/&amp;gt;&amp;lt;Message FontName=&amp;quot;Arial Bold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2&quot;/&gt;&lt;property id=&quot;10005&quot; value=&quot;1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74&quot;/&gt;&lt;property id=&quot;10160&quot; value=&quot;1&quot;/&gt;&lt;property id=&quot;10161&quot; value=&quot;1&quot;/&gt;&lt;property id=&quot;10162&quot; value=&quot;1&quot;/&gt;&lt;property id=&quot;10163&quot; value=&quot;1&quot;/&gt;&lt;property id=&quot;10164&quot; value=&quot;1&quot;/&gt;&lt;property id=&quot;10165&quot; value=&quot;Gratulujeme,&amp;amp;#x0D;&amp;amp;#x0A;&amp;amp;#x0D;&amp;amp;#x0A;e-learning a závěrečný test jste splnili&quot;/&gt;&lt;property id=&quot;10166&quot; value=&quot;Doporučujeme prostudovat téma znovu!!!&quot;/&gt;&lt;property id=&quot;10167&quot; value=&quot;FFFFFFFF&quot;/&gt;&lt;property id=&quot;10169&quot; value=&quot;Question %d of %d&quot;/&gt;&lt;property id=&quot;10170&quot; value=&quot;Send E-mail&quot;/&gt;&lt;property id=&quot;10171&quot; value=&quot;Zodpověděli jste správně&quot;/&gt;&lt;property id=&quot;10172&quot; value=&quot;Neoznačili jste odpověď&quot;/&gt;&lt;property id=&quot;10173&quot; value=&quot;Vaše odpověď:&quot;/&gt;&lt;property id=&quot;10174&quot; value=&quot;Správná odpověď je:&quot;/&gt;&lt;property id=&quot;10208&quot; value=&quot;1&quot;/&gt;&lt;property id=&quot;10222&quot; value=&quot;1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80&quot;/&gt;&lt;object type=&quot;10062&quot; unique_id=&quot;10006&quot;&gt;&lt;object type=&quot;10050&quot; unique_id=&quot;10007&quot;&gt;&lt;property id=&quot;10020&quot; value=&quot;2&quot;/&gt;&lt;property id=&quot;10102&quot; value=&quot;0&quot;/&gt;&lt;property id=&quot;10191&quot; value=&quot;-1&quot;/&gt;&lt;/object&gt;&lt;object type=&quot;10051&quot; unique_id=&quot;10008&quot;&gt;&lt;property id=&quot;10020&quot; value=&quot;3&quot;/&gt;&lt;property id=&quot;10021&quot; value=&quot;305&quot;/&gt;&lt;property id=&quot;10101&quot; value=&quot;[jumptoframe],Value=305,&quot;/&gt;&lt;property id=&quot;10102&quot; value=&quot;0&quot;/&gt;&lt;property id=&quot;10191&quot; value=&quot;-1&quot;/&gt;&lt;/object&gt;&lt;/object&gt;&lt;object type=&quot;10061&quot; unique_id=&quot;20000&quot;/&gt;&lt;/object&gt;&lt;/object&gt;&lt;/object&gt;&#10;"/>
  <p:tag name="MMPROD_THEME_BG_IMAGE" val=""/>
  <p:tag name="MMPROD_TAG_VCONFIG" val="PD94bWwgdmVyc2lvbj0iMS4wIiBlbmNvZGluZz0iVVRGLTgiPz4NCjxjb25maWd1cmF0aW9uPg0KCTxicmFuZGluZz4NCgkJPHVpZm9udCBuYW1lPSJGT05UX05PVEVTX1RFWFQiIHZhbHVlPSJWZXJkYW5hLDEwLGZhbHNlLGZhbHNlLGZhbHNlIi8+DQoJPC9icmFuZGluZz4NCgk8Y29sb3JzPg0KCQk8dWljb2xvciBuYW1lPSJwcmltYXJ5IiB2YWx1ZT0iMHgwMDgwODAiLz4NCgkJPHVpY29sb3IgbmFtZT0iZ2xvdyIgdmFsdWU9IjB4ODAwMDgwIi8+DQoJCTx1aWNvbG9yIG5hbWU9InRleHQiIHZhbHVlPSIweEZGRkZGRiIvPg0KCQk8dWljb2xvciBuYW1lPSJsaWdodCIgdmFsdWU9IjB4MUY2NjhGIi8+DQoJCTx1aWNvbG9yIG5hbWU9InNoYWRvdyIgdmFsdWU9IjB4MDAwMDAwIi8+DQoJCTx1aWNvbG9yIG5hbWU9ImJhY2tncm91bmQiIHZhbHVlPSIweDgwODA4MCIvPg0KCTwvY29sb3JzPg0KCTxsYXlvdXQ+DQoJCTx1aXNob3cgbmFtZT0icHJlc2VudGF0aW9udGl0bGUiIHZhbHVlPSJ0cnVlIi8+DQoJCTx1aXNob3cgbmFtZT0icHJlc2VudGVycGhvdG8iIHZhbHVlPSJmYWxzZSIvPg0KCQk8dWlzaG93IG5hbWU9InByZXNlbnRlcm5hbWUiIHZhbHVlPSJ0cnVlIi8+DQoJCTx1aXNob3cgbmFtZT0icHJlc2VudGVydGl0bGUiIHZhbHVlPSJ0cnVlIi8+DQoJCTx1aXNob3cgbmFtZT0icHJlc2VudGVyZW1haWwiIHZhbHVlPSJmYWxzZSIvPg0KCQk8dWlzaG93IG5hbWU9InByZXNlbnRlcmJpbyIgdmFsdWU9ImZhbHNlIi8+DQoJCTx1aXNob3cgbmFtZT0iY29tcGFueWxvZ28iIHZhbHVlPSJmYWxzZSIvPg0KCQk8dWlzaG93IG5hbWU9InNpZGViYXIiIHZhbHVlPSJ0cnVlIi8+DQoJCTx1aXNob3cgbmFtZT0ib3V0bGluZSIgdmFsdWU9InRydWUiLz4NCgkJPHVpc2hvdyBuYW1lPSJ0aHVtYm5haWwiIHZhbHVlPSJ0cnVlIi8+DQoJCTx1aXNob3cgbmFtZT0ibm90ZXMiIHZhbHVlPSJmYWxzZSIvPg0KCQk8dWlzaG93IG5hbWU9InNlYXJjaCIgdmFsdWU9ImZhbHNlIi8+DQoJCTx1aXNob3cgbmFtZT0icXVpei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ZmFsc2UiLz4NCgkJPHVpcmVwbGFjZSBuYW1lPSJsb2dvIiB2YWx1ZT0iIi8+DQoJCTx1aXJlcGxhY2UgbmFtZT0iYmdpbWFnZSIgdmFsdWU9IiIvPg0KCQk8dWlyZXBsYWNlIG5hbWU9ImluaXRpYWx0YWIiIHZhbHVlPSJ0aHVtYm5haWw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1FVSVoiIHZhbHVlPSJRdWl6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cXVpeiBwb2QgYW5kIG1lc3NhZ2UgYm94IHRleHRzLS0+DQoJCTx1aXRleHQgbmFtZT0iUVVJWlBPRF9RVUlaX0FUVEVNUFQiIHZhbHVlPSJRdWl6IEF0dGVtcHQ6Ii8+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+DQoJCTx1aXRleHQgbmFtZT0iUVVJWlBPRF9RVUVTQVRNUFRfU1RSIiB2YWx1ZT0iQXR0ZW1wdDogJW4gb2YgJXQiLz4NCgkJPHVpdGV4dCBuYW1lPSJRVUlaUE9EX1FVRVNUWVBFX1NUUiIgdmFsdWU9IlR5cGU6ICVzIi8+DQoJCTx1aXRleHQgbmFtZT0iUVVJWlBPRF9RVUVTVFlQRV9HUkQiIHZhbHVlPSJHcmFkZWQiLz4NCgkJPHVpdGV4dCBuYW1lPSJRVUlaUE9EX1FVRVNUWVBFX1NWWSIgdmFsdWU9IlN1cnZleSIvPg0KCQk8dWl0ZXh0IG5hbWU9IlFVSVpQT0RfUVVJWkFUTVBUX0lORiIgdmFsdWU9IkluZmluaXRlIi8+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+DQoJCTx1aXRleHQgbmFtZT0iU0NSVUJCQVJTVEFUVVNfUVVFU1RJT04iIHZhbHVlPSJGcmFnZSBiZWFudHdvcnRlbiIvPg0KCQk8dWl0ZXh0IG5hbWU9IlNDUlVCQkFSU1RBVFVTX1JFVklFV1FVSVoiIHZhbHVlPSJOb2NobWFscyBkdXJjaHNlaGVuIi8+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+DQoJCTx1aXRleHQgbmFtZT0iQklPV0lOX1RJVExFIiB2YWx1ZT0iU3ByZWNoZXI6ICVwIi8+DQoJCTx1aXRleHQgbmFtZT0iQklPQlROX1RJVExFIiB2YWx1ZT0iU3ByZWNoZXIiLz4NCgkJPHVpdGV4dCBuYW1lPSJESVZJREVSQlROX1RJVExFIiB2YWx1ZT0ifCIvPg0KCQk8dWl0ZXh0IG5hbWU9IkNPTlRBQ1RCVE5fVElUTEUiIHZhbHVlPSJLb250YWt0Ii8+DQoJCTx1aXRleHQgbmFtZT0iVEFCX1FVSVoiIHZhbHVlPSJRdWl6Ii8+DQoJCTx1aXRleHQgbmFtZT0iVEFCX09VVExJTkUiIHZhbHVlPSJTdHJ1a3R1ciIvPg0KCQk8dWl0ZXh0IG5hbWU9IlRBQl9USFVNQiIgdmFsdWU9Ik1pbmlhdHVyIi8+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+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+DQoJCTx1aXRleHQgbmFtZT0iUVVJWlBPRF9RVUVTQVRNUFRfU1RSIiB2YWx1ZT0iVmVyc3VjaDogJW4gdm9uICV0Ii8+DQoJCTx1aXRleHQgbmFtZT0iUVVJWlBPRF9RVUVTVFlQRV9TVFIiIHZhbHVlPSJUeXA6ICVzIi8+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+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+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+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yA6ICVwIi8+DQoJCTx1aXRleHQgbmFtZT0iQklPQlROX1RJVExFIiB2YWx1ZT0iQmlvIDoiLz4NCgkJPHVpdGV4dCBuYW1lPSJESVZJREVSQlROX1RJVExFIiB2YWx1ZT0ifCIvPg0KCQk8dWl0ZXh0IG5hbWU9IkNPTlRBQ1RCVE5fVElUTEUiIHZhbHVlPSJDb250YWN0Ii8+DQoJCTx1aXRleHQgbmFtZT0iVEFCX1FVSVoiIHZhbHVlPSJRdWl6Ii8+DQoJCTx1aXRleHQgbmFtZT0iVEFCX09VVExJTkUiIHZhbHVlPSJQbGFuIi8+DQoJCTx1aXRleHQgbmFtZT0iVEFCX1RIVU1CIiB2YWx1ZT0iRGlhcG9zIi8+DQoJCTx1aXRleHQgbmFtZT0iVEFCX05PVEVTIiB2YWx1ZT0iTm90ZXMiLz4NCgkJPHVpdGV4dCBuYW1lPSJUQUJfU0VBUkNIIiB2YWx1ZT0iUmVjaGVyY2hl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NvbW1lbnRhaXJlcyBkZXMgZGlhcG9zaXRpdmVzIi8+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+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+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+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1ZJRFBMQVlJTkciIHZhbHVlPSLjg5Pjg4fjgqrlho3nlJ/kuK0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UVVJWiIgdmFsdWU9IuOCr+OCpOOCui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1xdWl6IHBvZCBhbmQgbWVzc2FnZSBib3ggdGV4dHMtLT4NCgkJPHVpdGV4dCBuYW1lPSJRVUlaUE9EX1FVSVpfQVRURU1QVCIgdmFsdWU9IuOCr+OCpOOCuuippuihjOWbnuaVsCA6ICIvPg0KCQk8dWl0ZXh0IG5hbWU9IlFVSVpQT0RfUVVJWl9BVFRFTVBUX1ZBTFVFIiB2YWx1ZT0iJW4gLyAldCIvPg0KCQk8dWl0ZXh0IG5hbWU9IlFVSVpQT0RfUVVJWl9TQ09SRSIgdmFsdWU9IuOCueOCs+OCoiA6ICIvPg0KCQk8dWl0ZXh0IG5hbWU9IlFVSVpQT0RfUVVJWl9QQVNTU0NPUkUiIHZhbHVlPSLlkIjmoLzngrkgOiIvPg0KCQk8dWl0ZXh0IG5hbWU9IlFVSVpQT0RfUVVJWl9NQVhTQ09SRSIgdmFsdWU9IuacgOmrmOW+l+eCuSA6ICIvPg0KCQk8dWl0ZXh0IG5hbWU9IlFVSVpQT0RfUVVFU0FUTVBUX1NUUiIgdmFsdWU9IuippuihjOWbnuaVsCA6ICVuIC8gJXQiLz4NCgkJPHVpdGV4dCBuYW1lPSJRVUlaUE9EX1FVRVNUWVBFX1NUUiIgdmFsdWU9IuOCv+OCpOODlyA6ICVzIi8+DQoJCTx1aXRleHQgbmFtZT0iUVVJWlBPRF9RVUVTVFlQRV9HUkQiIHZhbHVlPSLoqZXkvqEiLz4NCgkJPHVpdGV4dCBuYW1lPSJRVUlaUE9EX1FVRVNUWVBFX1NWWSIgdmFsdWU9IuOCouODs+OCseODvOODiCIvPg0KCQk8dWl0ZXh0IG5hbWU9IlFVSVpQT0RfUVVJWkFUTVBUX0lORiIgdmFsdWU9IueEoeWItumZkCIvPg0KCQk8dWl0ZXh0IG5hbWU9IlFVSVpQT0RfUVVFU0FUTVBUX0lORiIgdmFsdWU9IueEoeWItumZkCIvPg0KCQk8dWl0ZXh0IG5hbWU9IldBUk5JTkdNU0dfWUVTU1RSSU5HIiB2YWx1ZT0i44Gv44GEIi8+DQoJCTx1aXRleHQgbmFtZT0iV0FSTklOR01TR19OT1NUUklORyIgdmFsdWU9IuOBhOOBhOOBiCIvPg0KCQk8dWl0ZXh0IG5hbWU9IldBUk5JTkdNU0dfVElUTEVTVFJJTkciIHZhbHVlPSLjgq/jgqTjgrrjga7jg4rjg5PjgrLjg7zjgrfjg6fjg7PjgavplqLjgZnjgovorablkYoiLz4NCgkJPHVpdGV4dCBuYW1lPSJXQVJOSU5HTVNHX01TR1NUUklORyIgdmFsdWU9IuOBk+OBruOCr+OCpOOCuuOBq+OBr+OAgeOBvuOBoOino+etlOOBl+OBpuOBhOOBquOBhOizquWVj+OBjOOBguOCiuOBvuOBmeOAgiYjeEE7JiN4QTsg44Kv44Kk44K644KS57WC5LqG44GZ44KL44Gr44Gv44CB44CM44Gv44GE44CN44KS44Kv44Oq44OD44Kv44GX44G+44GZ44CC44Kv44Kk44K644KS57aa6KGM44GZ44KL44Gr44Gv44CB44CM44GE44GE44GI44CN44KS44Kv44Oq44OD44Kv44GX44G+44GZ44CCIi8+DQoJCTx1aXRleHQgbmFtZT0iSU5GT1JNQVRJT05fSDI2NF9GTEFTSFBMQVlFUiIgdmFsdWU9IuOBiuS9v+OBhOOBruOCs+ODs+ODlOODpeODvOOCv+OBq+ePvuWcqOOCpOODs+OCueODiOODvOODq+OBleOCjOOBpuOBhOOCiyBGbGFzaCBQbGF5ZXIg44Gu44OQ44O844K444On44Oz44Gv44CB44GT44Gu44OT44OH44Kq44KS44K144Od44O844OI44GX44Gm44GE44G+44Gb44KT44CC5pyA5paw44GuIEZsYXNoIFBsYXllciDjgpLjg4Djgqbjg7Pjg63jg7zjg4njgZnjgovjgavjga/jgIHjg5Pjg4fjgqrpoJjln5/jgpLjgq/jg6rjg4Pjgq/jgZfjgabjgY/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WSURQTEFZSU5HIiB2YWx1ZT0i67mE65SU7JikIOyerOyDnSDspJE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+DQoJCTx1aXRleHQgbmFtZT0iUVVJWlBPRF9RVUlaX1BBU1NTQ09SRSIgdmFsdWU9Iu2GteqzvCDsoJDsiJg6Ii8+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+E7ZWY7KeAIOyViuydgCDsp4jrrLjsnbQg7J6I7Iq164uI64ukLiYjeEE7JiN4QTvtgLTspojrpbwg7KKF66OM7ZWY66Ck66m0IFvsmIhd66W8IO2BtOumre2VmOqzoCwg7YC07KaI66W8IOqzhOyGje2VmOugpOuptCBb7JWE64uI7JikXeulvCDtgbTrpq3tlZjsi63si5zsmKQuIi8+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gk8bGFuZ3VhZ2UgaWQ9ImVz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RldGVuaWRhIi8+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+DQoJCTx1aXRleHQgbmFtZT0iU0NSVUJCQVJTVEFUVVNfUkVWSUVXUVVJWiIgdmFsdWU9IlJldmlzYW5kbyBwcnVlYmEiLz4NCgkJPCEtLSBzdWJzdGl0dXRpb246ICVtID09IG1pbnV0ZXMgcmVtYWluaW5nIC0tPg0KCQk8IS0tIHN1YnN0aXR1dGlvbjogJXMgPT0gc2Vjb25kcyByZW1haW5pbmcgLS0+DQoJCTx1aXRleHQgbmFtZT0iRUxBUFNFRCIgdmFsdWU9IiVtIG1pbnV0b3MgJXMgc2VndW5kb3MgcmVzdGFudGVzIi8+DQoJCTx1aXRleHQgbmFtZT0iTk9URk9VTkQiIHZhbHVlPSJObyBzZSBoYSBlbmNvbnRyYWRvIG5hZGEiLz4NCgkJPHVpdGV4dCBuYW1lPSJBVFRBQ0hNRU5UUyIgdmFsdWU9IkFyY2hpdm9zIGFkanVudG9zIi8+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+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+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+DQoJCTx1aXRleHQgbmFtZT0iUVVJWlBPRF9RVUlaX0FUVEVNUFRfVkFMVUUiIHZhbHVlPSIlbiBkZSAldCIvPg0KCQk8dWl0ZXh0IG5hbWU9IlFVSVpQT0RfUVVJWl9TQ09SRSIgdmFsdWU9IlB1bnR1YWNpw7NuOiIvPg0KCQk8dWl0ZXh0IG5hbWU9IlFVSVpQT0RfUVVJWl9QQVNTU0NPUkUiIHZhbHVlPSJQdW50dWFjacOzbiBwYXJhIGFwcm9iYXI6Ii8+DQoJCTx1aXRleHQgbmFtZT0iUVVJWlBPRF9RVUlaX01BWFNDT1JFIiB2YWx1ZT0iUHVudHVhY2nDs24gbcOheGltYToiLz4NCgkJPHVpdGV4dCBuYW1lPSJRVUlaUE9EX1FVRVNBVE1QVF9TVFIiIHZhbHVlPSJJbnRlbnRvczogJW4gZGUgJXQiLz4NCgkJPHVpdGV4dCBuYW1lPSJRVUlaUE9EX1FVRVNUWVBFX1NUUiIgdmFsdWU9IlRpcG86ICVzIi8+DQoJCTx1aXRleHQgbmFtZT0iUVVJWlBPRF9RVUVTVFlQRV9HUkQiIHZhbHVlPSJDb24gcHVudHVhY2nDs24iLz4NCgkJPHVpdGV4dCBuYW1lPSJRVUlaUE9EX1FVRVNUWVBFX1NWWSIgdmFsdWU9IkVuY3Vlc3RhIi8+DQoJCTx1aXRleHQgbmFtZT0iUVVJWlBPRF9RVUlaQVRNUFRfSU5GIiB2YWx1ZT0iSW5maW5pdG8iLz4NCgkJPHVpdGV4dCBuYW1lPSJRVUlaUE9EX1FVRVNBVE1QVF9JTkYiIHZhbHVlPSJJbmZpbml0byIvPg0KCQk8dWl0ZXh0IG5hbWU9IldBUk5JTkdNU0dfWUVTU1RSSU5HIiB2YWx1ZT0iU8OtIi8+DQoJCTx1aXRleHQgbmFtZT0iV0FSTklOR01TR19OT1NUUklORyIgdmFsdWU9Ik5vIi8+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+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+DQoJPGxhbmd1YWdlIGlkPSJw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QYXJhZG8iLz4NCgkJPHVpdGV4dCBuYW1lPSJTQ1JVQkJBUlNUQVRVU19QTEFZSU5HIiB2YWx1ZT0iUmVwcm9kdXppbmRvIi8+DQoJCTx1aXRleHQgbmFtZT0iU0NSVUJCQVJTVEFUVVNfTk9BVURJTyIgdmFsdWU9IlNlbSDDoXVkaW8iLz4NCgkJPHVpdGV4dCBuYW1lPSJTQ1JVQkJBUlNUQVRVU19WSURQTEFZSU5HIiB2YWx1ZT0iVsOtZGVvIGVtIHJlcHJvZHXDp8OjbyIvPg0KCQk8dWl0ZXh0IG5hbWU9IlNDUlVCQkFSU1RBVFVTX0xPQURJTkciIHZhbHVlPSJDYXJyZWdhbmRvIi8+DQoJCTx1aXRleHQgbmFtZT0iU0NSVUJCQVJTVEFUVVNfQlVGRkVSSU5HIiB2YWx1ZT0iQXJtYXplbmFuZG8gZW0gYnVmZmVyIi8+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+DQoJCTx1aXRleHQgbmFtZT0iRUxBUFNFRCIgdmFsdWU9IiVtIG1pbnV0b3MgJXMgc2VndW5kb3MgcmVzdGFudGVzIi8+DQoJCTx1aXRleHQgbmFtZT0iTk9URk9VTkQiIHZhbHVlPSJOYWRhIGVuY29udHJhZG8iLz4NCgkJPHVpdGV4dCBuYW1lPSJBVFRBQ0hNRU5UUyIgdmFsdWU9IkFuZXhv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+DQoJCTx1aXRleHQgbmFtZT0iRFVSQVRJT05fSEVBRElORyIgdmFsdWU9IkR1cmHDp8OjbyIvPg0KCQk8dWl0ZXh0IG5hbWU9IlNFQVJDSF9IRUFESU5HIiB2YWx1ZT0iUHJvY3VyYXIgdGV4dG86Ii8+DQoJCTx1aXRleHQgbmFtZT0iVEhVTUJfSEVBRElORyIgdmFsdWU9IlNsaWRlIi8+DQoJCTx1aXRleHQgbmFtZT0iVEhVTUJfSU5GTyIgdmFsdWU9IlTDrXR1bG8vRHVyYcOnw6NvIGRvIHNsaWRlIi8+DQoJCTx1aXRleHQgbmFtZT0iQVRUQUNITkFNRV9IRUFESU5HIiB2YWx1ZT0iTm9tZSBkbyBhcnF1aXZvIi8+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+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+DQoJCTx1aXRleHQgbmFtZT0iUVVJWlBPRF9RVUVTVFlQRV9HUkQiIHZhbHVlPSJDbGFzc2lmaWNhdMOzcmlhIi8+DQoJCTx1aXRleHQgbmFtZT0iUVVJWlBPRF9RVUVTVFlQRV9TVlkiIHZhbHVlPSJQZXNxdWlzYSIvPg0KCQk8dWl0ZXh0IG5hbWU9IlFVSVpQT0RfUVVJWkFUTVBUX0lORiIgdmFsdWU9IkluZmluaXRvIi8+DQoJCTx1aXRleHQgbmFtZT0iUVVJWlBPRF9RVUVTQVRNUFRfSU5GIiB2YWx1ZT0iSW5maW5pdG8iLz4NCgkJPHVpdGV4dCBuYW1lPSJXQVJOSU5HTVNHX1lFU1NUUklORyIgdmFsdWU9IlNpbSIvPg0KCQk8dWl0ZXh0IG5hbWU9IldBUk5JTkdNU0dfTk9TVFJJTkciIHZhbHVlPSJOw6NvIi8+DQoJCTx1aXRleHQgbmFtZT0iV0FSTklOR01TR19USVRMRVNUUklORyIgdmFsdWU9IkFsZXJ0YSBkZSBuYXZlZ2HDp8OjbyBkbyBxdWVzdGlvbsOhcmlvIi8+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JPGxhbmd1YWdlIGlkPSJp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JbnRlcnJvdHRvIi8+DQoJCTx1aXRleHQgbmFtZT0iU0NSVUJCQVJTVEFUVVNfUExBWUlORyIgdmFsdWU9IlJpcHJvZHV6aW9uZSIvPg0KCQk8dWl0ZXh0IG5hbWU9IlNDUlVCQkFSU1RBVFVTX05PQVVESU8iIHZhbHVlPSJBdWRpbyBpbmF0dC4iLz4NCgkJPHVpdGV4dCBuYW1lPSJTQ1JVQkJBUlNUQVRVU19WSURQTEFZSU5HIiB2YWx1ZT0iVmlkZW8gaW4gcmlwcm9kdXppb25lIi8+DQoJCTx1aXRleHQgbmFtZT0iU0NSVUJCQVJTVEFUVVNfTE9BRElORyIgdmFsdWU9IkNhcmljYW1lbnRvIi8+DQoJCTx1aXRleHQgbmFtZT0iU0NSVUJCQVJTVEFUVVNfQlVGRkVSSU5HIiB2YWx1ZT0iQnVmZmVyaW5nIi8+DQoJCTx1aXRleHQgbmFtZT0iU0NSVUJCQVJTVEFUVVNfUVVFU1RJT04iIHZhbHVlPSJSaXNwb25kaSBhIGRvbWFuZGEiLz4NCgkJPHVpdGV4dCBuYW1lPSJTQ1JVQkJBUlNUQVRVU19SRVZJRVdRVUlaIiB2YWx1ZT0iUmV2aXNpb25lIGRlbCBxdWl6Ii8+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+DQoJCTx1aXRleHQgbmFtZT0iQVRUQUNITUVOVFMiIHZhbHVlPSJBbGxlZ2F0aS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QuIi8+DQoJCTx1aXRleHQgbmFtZT0iVEFCX1FVSVoiIHZhbHVlPSJRdWl6Ii8+DQoJCTx1aXRleHQgbmFtZT0iVEFCX09VVExJTkUiIHZhbHVlPSJTdHJ1dHR1cmEiLz4NCgkJPHVpdGV4dCBuYW1lPSJUQUJfVEhVTUIiIHZhbHVlPSJNaW5pYXR1cmUiLz4NCgkJPHVpdGV4dCBuYW1lPSJUQUJfTk9URVMiIHZhbHVlPSJOb3RlIi8+DQoJCTx1aXRleHQgbmFtZT0iVEFCX1NFQVJDSCIgdmFsdWU9IkNlcmNhIi8+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+DQoJCTx1aXRleHQgbmFtZT0iU0xJREVfTk9URVMiIHZhbHVlPSJOb3RlIGRpYXBvc2l0aXZhIi8+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+DQoJCTx1aXRleHQgbmFtZT0iUVVJWlBPRF9RVUlaX1BBU1NTQ09SRSIgdmFsdWU9IlB1bnRlZ2dpbyBtaW5pbW86Ii8+DQoJCTx1aXRleHQgbmFtZT0iUVVJWlBPRF9RVUlaX01BWFNDT1JFIiB2YWx1ZT0iUHVudGVnZ2lvIG1hc3NpbW86Ii8+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+DQoJCTx1aXRleHQgbmFtZT0iV0FSTklOR01TR19ZRVNTVFJJTkciIHZhbHVlPSJTw6wiLz4NCgkJPHVpdGV4dCBuYW1lPSJXQVJOSU5HTVNHX05PU1RSSU5HIiB2YWx1ZT0iTm8iLz4NCgkJPHVpdGV4dCBuYW1lPSJXQVJOSU5HTVNHX1RJVExFU1RSSU5HIiB2YWx1ZT0iQXZ2ZXJ0ZW56YSBuYXZpZ2F6aW9uZSBxdWl6Ii8+DQoJCTx1aXRleHQgbmFtZT0iV0FSTklOR01TR19NU0dTVFJJTkciIHZhbHVlPSJPY2NvcnJlIGFuY29yYSByaXNwb25kZXJlIGFkIGFsY3VuZSBkb21hbmRlIGRlbCBxdWl6LiYjeEE7JiN4QTtTZSBmYXRlIGNsaWMgc3UgU8OsLCB1c2NpcmV0ZSBkYWwgcXVpei4gRmF0ZSBjbGljIHN1IE5vIHBlciBjb250aW51YXJlIGlsIHF1aXouIi8+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EgYmFycmEgbGF0ZXJhbGUgYWkgcGFydGVjaXBhbnRpIi8+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+DQoJPGxhbmd1YWdlIGlkPSJub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+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+DQoJCTx1aXRleHQgbmFtZT0iU0NSVUJCQVJTVEFUVVNfUVVFU1RJT04iIHZhbHVlPSJWcmFhZyBtZXQgYW50d29vcmQiLz4NCgkJPHVpdGV4dCBuYW1lPSJTQ1JVQkJBUlNUQVRVU19SRVZJRVdRVUlaIiB2YWx1ZT0iUXVpeiBjb250cm9sZXJlbiIvPg0KCQk8IS0tIHN1YnN0aXR1dGlvbjogJW0gPT0gbWludXRlcyByZW1haW5pbmcgLS0+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+DQoJCTwhLS0gc3Vic3RpdHV0aW9uOiAlcCA9PSBjdXJyZW50IHNwZWFrZXIncyB0aXRsZSAtLT4NCgkJPHVpdGV4dCBuYW1lPSJCSU9XSU5fVElUTEUiIHZhbHVlPSJCaW9ncmFmaWU6ICVwIi8+DQoJCTx1aXRleHQgbmFtZT0iQklPQlROX1RJVExFIiB2YWx1ZT0iQmlvZ3JhZmllIi8+DQoJCTx1aXRleHQgbmFtZT0iRElWSURFUkJUTl9USVRMRSIgdmFsdWU9InwiLz4NCgkJPHVpdGV4dCBuYW1lPSJDT05UQUNUQlROX1RJVExFIiB2YWx1ZT0iQ29udGFjdCIvPg0KCQk8dWl0ZXh0IG5hbWU9IlRBQl9RVUlaIiB2YWx1ZT0iUXVpeiIvPg0KCQk8dWl0ZXh0IG5hbWU9IlRBQl9PVVRMSU5FIiB2YWx1ZT0iT3ZlcnppY2h0Ii8+DQoJCTx1aXRleHQgbmFtZT0iVEFCX1RIVU1CIiB2YWx1ZT0iTWluaWF0dXVyIi8+DQoJCTx1aXRleHQgbmFtZT0iVEFCX05PVEVTIiB2YWx1ZT0iTm90aXRpZXMiLz4NCgkJPHVpdGV4dCBuYW1lPSJUQUJfU0VBUkNIIiB2YWx1ZT0iWm9la2VuIi8+DQoJCTx1aXRleHQgbmFtZT0iU0xJREVfSEVBRElORyIgdmFsdWU9IlRpdGVsIHZhbiBkaWEiLz4NCgkJPHVpdGV4dCBuYW1lPSJEVVJBVElPTl9IRUFESU5HIiB2YWx1ZT0iRHV1ciIvPg0KCQk8dWl0ZXh0IG5hbWU9IlNFQVJDSF9IRUFESU5HIiB2YWx1ZT0iWm9la2VuIG5hYXIgdGVrc3Q6Ii8+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+DQoJCTx1aXRleHQgbmFtZT0iU0xJREVfTk9URVMiIHZhbHVlPSJEaWFub3RpdGllcyIvPg0KCQk8IS0tcXVpeiBwb2QgYW5kIG1lc3NhZ2UgYm94IHRleHRzLS0+DQoJCTx1aXRleHQgbmFtZT0iUVVJWlBPRF9RVUlaX0FUVEVNUFQiIHZhbHVlPSJRdWl6cG9naW5nOiIvPg0KCQk8dWl0ZXh0IG5hbWU9IlFVSVpQT0RfUVVJWl9BVFRFTVBUX1ZBTFVFIiB2YWx1ZT0iJW4gdmFuICV0Ii8+DQoJCTx1aXRleHQgbmFtZT0iUVVJWlBPRF9RVUlaX1NDT1JFIiB2YWx1ZT0iQmVoYWFsZGUgc2NvcmU6Ii8+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+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+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+DQoJCTx1aXRleHQgbmFtZT0iRE9DV1JBUF9USVRMRSIgdmFsdWU9IlByZXNlbnRlci1iZXN0YW5kc2JpamxhZ2UiLz4NCgkJPHVpdGV4dCBuYW1lPSJET0NXUkFQX01TRyIgdmFsdWU9Ik9wc2xhYW4gaW4gRGV6ZSBjb21wdXRlciIvPg0KCQk8dWl0ZXh0IG5hbWU9IkRPQ1dSQVBfUFJPTVBUIiB2YWx1ZT0iS2xpayBvbSB0ZSBkb3dubG9hZGVuIi8+DQoJPC9sYW5ndWFnZT4NCgk8bGFuZ3VhZ2UgaWQ9ImNuIj4NCgkJPCEtLSBmb3JtYXQgZm9yIHVpZm9udCB2YWx1ZSBpcyAiZm9udCxzaXplLGlzYm9sZCxpc2l0YWxpYyxpc3NoYWRvd2VkIiAtLT4NCgkJPHVpZm9udCBuYW1lPSJGT05UX1FVSVpaSU5HIiB2YWx1ZT0i5a6L5L2TLTE4MDMwLDEwLGZhbHNlLGZhbHNlLGZhbHNlIi8+DQoJCTx1aWZvbnQgbmFtZT0iRk9OVF9TQ1JVQlNUQVRVUyIgdmFsdWU9IuWui+S9ky0xODAzMCwxMCx0cnVlLGZhbHNlLHRydWUiLz4NCgkJPHVpZm9udCBuYW1lPSJGT05UX1NDUlVCVElNRSIgdmFsdWU9IuWui+S9ky0xODAzMCwxMCxmYWxzZSxmYWxzZSx0cnVlIi8+DQoJCTx1aWZvbnQgbmFtZT0iRk9OVF9FTEFQU0VEVElNRSIgdmFsdWU9IuWui+S9ky0xODAzMCwxMCx0cnVlLGZhbHNlLHRydWUiLz4NCgkJPHVpZm9udCBuYW1lPSJGT05UX1VUSUxTTUVOVSIgdmFsdWU9IuWui+S9ky0xODAzMCwxMCx0cnVlLGZhbHNlLGZhbHNlIi8+DQoJCTx1aWZvbnQgbmFtZT0iRk9OVF9UQUJTIiB2YWx1ZT0i5a6L5L2TLTE4MDMwLDE0LHRydWUsZmFsc2UsdHJ1ZSIvPg0KCQk8dWlmb250IG5hbWU9IkZPTlRfUFJFU0VOVEFUSU9OTkFNRSIgdmFsdWU9IuWui+S9ky0xODAzMCwxNCxmYWxzZSxmYWxzZSx0cnVlIi8+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+DQoJCTx1aWZvbnQgbmFtZT0iRk9OVF9PVVRMSU5FIiB2YWx1ZT0i5a6L5L2TLTE4MDMwLDEyLGZhbHNlLGZhbHNlLHRydWUiLz4NCgkJPHVpZm9udCBuYW1lPSJGT05UX1NFQVJDSCIgdmFsdWU9IuWui+S9ky0xODAzMCwxMixmYWxzZSxmYWxzZSx0cnVlIi8+DQoJCTx1aWZvbnQgbmFtZT0iRk9OVF9USFVNQiIgdmFsdWU9IuWui+S9ky0xODAzMCwxMCxmYWxzZSxmYWxzZSx0cnVlIi8+DQoJCTx1aWZvbnQgbmFtZT0iRk9OVF9CSU9XSU4iIHZhbHVlPSLlrovkvZMtMTgwMzAsMTIsZmFsc2UsZmFsc2UsZmFsc2UiLz4NCgkJPHVpZm9udCBuYW1lPSJGT05UX0xJU1RIRUFESU5HIiB2YWx1ZT0i5a6L5L2TLTE4MDMwLDEwLGZhbHNlLGZhbHNlLGZhbHNlIi8+DQoJCTx1aWZvbnQgbmFtZT0iRk9OVF9XSU5USVRMRSIgdmFsdWU9IuWui+S9ky0xODAzMCwxMCxmYWxzZSxmYWxzZSx0cnVlIi8+DQoJCTx1aWZvbnQgbmFtZT0iRk9OVF9BVFRBQ0hNRU5UUyIgdmFsdWU9IuWui+S9ky0xODAzMCwxMixmYWxzZSxmYWxzZSx0cnVlIi8+DQoJCTwhLS1xdWl6IHBvZCBhbmQgbWVzc2FnZSBib3ggdGV4dCBmb250cy0tPg0KCQk8dWlmb250IG5hbWU9IkZPTlRfTVNHQk9YX1dJTlRJVExFIiB2YWx1ZT0i5a6L5L2TLTE4MDMwLDEyLHRydWUsZmFsc2UsdHJ1ZSIvPg0KCQk8dWlmb250IG5hbWU9IkZPTlRfTVNHQk9YX01TRyIgdmFsdWU9IuWui+S9ky0xODAzMCwxMixmYWxzZSxmYWxzZSx0cnVlIi8+DQoJCTx1aWZvbnQgbmFtZT0iRk9OVF9NU0dCT1hfT1BUSU9OUyIgdmFsdWU9IuWui+S9ky0xODAzMCwxMCx0cnVlLGZhbHNlLHRydWUiLz4NCgkJPHVpZm9udCBuYW1lPSJGT05UX1FVSVpQT0RfUVVJWl9USVRMRSIgdmFsdWU9IuWui+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+S9ky0xODAzMCwxMCxmYWxzZSxmYWxzZSx0cnVlIi8+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+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+S9ky0xODAzMCwxMCx0cnVlLGZhbHNlLHRydWUiLz4NCgkJPHVpZm9udCBuYW1lPSJGT05UX1FVSVpQT0RfUVVJWl9RVUVTVElPTl9BVFRFTVBURUQiIHZhbHVlPSLlrovkvZMtMTgwMzAsMTAsZmFsc2UsZmFsc2UsdHJ1ZSIvPg0KCQk8dWlmb250IG5hbWU9IkZPTlRfUVVJWlBPRF9RVUlaX1FVRVNUSU9OX0FUVEVNUFRFRF9WQUxVRSIgdmFsdWU9IuWui+S9ky0xODAzMCwxMCx0cnVlLGZhbHNlLHRydWUiLz4NCgkJPHVpZm9udCBuYW1lPSJGT05UX1FVSVpQT0RfUVVJWl9TQ09SRV9UQUciIHZhbHVlPSLlrovkvZMtMTgwMzAsMTIsdHJ1ZSxmYWxzZSx0cnVlIi8+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+S9ky0xODAzMCwxMCx0cnVlLGZhbHNlLHRydWUiLz4NCgkJPHVpZm9udCBuYW1lPSJGT05UX1FVSVpQT0RfUVVJWl9QQVNTU0NPUkUiIHZhbHVlPSLlrovkvZMtMTgwMzAsMTAsZmFsc2UsZmFsc2UsdHJ1ZSIvPg0KCQk8dWlmb250IG5hbWU9IkZPTlRfUVVJWlBPRF9RVUlaX1BBU1NTQ09SRV9WQUxVRSIgdmFsdWU9IuWui+S9ky0xODAzMCwxMCx0cnVlLGZhbHNlLHRydWUiLz4NCgkJPCEtLSB1aXRleHQgLS0+DQoJCTwhLS0gc3Vic3RpdHV0aW9uOiAlbiA9PSBzbGlkZSBudW1iZXIgLS0+DQoJCTx1aXRleHQgbmFtZT0iVU5OQU1FRFNMSURFVElUTEUiIHZhbHVlPSLlubvnga/niYcgJW4iLz4NCgkJPCEtLSBzdWJzdGl0dXRpb246ICVuID09IHNsaWRlIG51bWJlciAtLT4NCgkJPCEtLSBzdWJzdGl0dXRpb246ICV0ID09IHRvdGFsIHNsaWRlIGNvdW50IC0tPg0KCQk8dWl0ZXh0IG5hbWU9IlNDUlVCQkFSU1RBVFVTX1NMSURFSU5GTyIgdmFsdWU9IuW5u+eBr+eJhyAlbiAvICV0IHwgIi8+DQoJCTx1aXRleHQgbmFtZT0iU0NSVUJCQVJTVEFUVVNfU1RPUFBFRCIgdmFsdWU9IuW3suWBnOatoiIvPg0KCQk8dWl0ZXh0IG5hbWU9IlNDUlVCQkFSU1RBVFVTX1BMQVlJTkciIHZhbHVlPSLmraPlnKjmkq3mlL4iLz4NCgkJPHVpdGV4dCBuYW1lPSJTQ1JVQkJBUlNUQVRVU19OT0FVRElPIiB2YWx1ZT0i5peg6Z+z6aKRIi8+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+DQoJCTx1aXRleHQgbmFtZT0iRUxBUFNFRCIgdmFsdWU9IuWJqeS9mSAlbSDliIbpkp8gJXMg56eSIi8+DQoJCTx1aXRleHQgbmFtZT0iTk9URk9VTkQiIHZhbHVlPSLmnKrmib7liLDku7vkvZXlhoXlrrkiLz4NCgkJPHVpdGV4dCBuYW1lPSJBVFRBQ0hNRU5UUyIgdmFsdWU9IumZhOS7tiIvPg0KCQk8IS0tIHN1YnN0aXR1dGlvbjogJXAgPT0gY3VycmVudCBzcGVha2VyJ3MgdGl0bGUgLS0+DQoJCTx1aXRleHQgbmFtZT0iQklPV0lOX1RJVExFIiB2YWx1ZT0i5Liq5Lq6566A5LuLOiAlcCIvPg0KCQk8dWl0ZXh0IG5hbWU9IkJJT0JUTl9USVRMRSIgdmFsdWU9IuS4quS6uueugOS7iyIvPg0KCQk8dWl0ZXh0IG5hbWU9IkRJVklERVJCVE5fVElUTEUiIHZhbHVlPSJ8Ii8+DQoJCTx1aXRleHQgbmFtZT0iQ09OVEFDVEJUTl9USVRMRSIgdmFsdWU9IuiBlOezu+aWueW8jyIvPg0KCQk8dWl0ZXh0IG5hbWU9IlRBQl9RVUlaIiB2YWx1ZT0i5rWL6aqMIi8+DQoJCTx1aXRleHQgbmFtZT0iVEFCX09VVExJTkUiIHZhbHVlPSLlpKfnurIiLz4NCgkJPHVpdGV4dCBuYW1lPSJUQUJfVEhVTUIiIHZhbHVlPSLnvKnnlaXlm74iLz4NCgkJPHVpdGV4dCBuYW1lPSJUQUJfTk9URVMiIHZhbHVlPSLlpIfms6giLz4NCgkJPHVpdGV4dCBuYW1lPSJUQUJfU0VBUkNIIiB2YWx1ZT0i5pCc57SiIi8+DQoJCTx1aXRleHQgbmFtZT0iU0xJREVfSEVBRElORyIgdmFsdWU9IuW5u+eBr+eJh+agh+mimCIvPg0KCQk8dWl0ZXh0IG5hbWU9IkRVUkFUSU9OX0hFQURJTkciIHZhbHVlPSLmjIHnu63ml7bpl7QiLz4NCgkJPHVpdGV4dCBuYW1lPSJTRUFSQ0hfSEVBRElORyIgdmFsdWU9IuaQnOe0ouaWh+acrDoiLz4NCgkJPHVpdGV4dCBuYW1lPSJUSFVNQl9IRUFESU5HIiB2YWx1ZT0i5bm754Gv54mHIi8+DQoJCTx1aXRleHQgbmFtZT0iVEhVTUJfSU5GTyIgdmFsdWU9IuW5u+eBr+eJh+agh+mimC/mjIHnu63ml7bpl7QiLz4NCgkJPHVpdGV4dCBuYW1lPSJBVFRBQ0hOQU1FX0hFQURJTkciIHZhbHVlPSLmlofku7blkI0iLz4NCgkJPHVpdGV4dCBuYW1lPSJBVFRBQ0hTSVpFX0hFQURJTkciIHZhbHVlPSLlpKflsI8iLz4NCgkJPHVpdGV4dCBuYW1lPSJTTElERV9OT1RFUyIgdmFsdWU9IuW5u+eBr+eJh+Wkh+azqCIvPg0KCQk8IS0tcXVpeiBwb2QgYW5kIG1lc3NhZ2UgYm94IHRleHRzLS0+DQoJCTx1aXRleHQgbmFtZT0iUVVJWlBPRF9RVUlaX0FUVEVNUFQiIHZhbHVlPSLmtYvpqozlsJ3or5XmrKHmlbA6Ii8+DQoJCTx1aXRleHQgbmFtZT0iUVVJWlBPRF9RVUlaX0FUVEVNUFRfVkFMVUUiIHZhbHVlPSLnrKwgJW4g5qyh77yM5YWxICV0IOasoSIvPg0KCQk8dWl0ZXh0IG5hbWU9IlFVSVpQT0RfUVVJWl9TQ09SRSIgdmFsdWU9IuW+l+WIhjoiLz4NCgkJPHVpdGV4dCBuYW1lPSJRVUlaUE9EX1FVSVpfUEFTU1NDT1JFIiB2YWx1ZT0i5Y+K5qC85YiG5pWwOiIvPg0KCQk8dWl0ZXh0IG5hbWU9IlFVSVpQT0RfUVVJWl9NQVhTQ09SRSIgdmFsdWU9IuacgOmrmOWIhuaVsDoiLz4NCgkJPHVpdGV4dCBuYW1lPSJRVUlaUE9EX1FVRVNBVE1QVF9TVFIiIHZhbHVlPSLlsJ3or5XmrKHmlbA6IOesrCAlbiDmrKHvvIzlhbEgJXQg5qyhIi8+DQoJCTx1aXRleHQgbmFtZT0iUVVJWlBPRF9RVUVTVFlQRV9TVFIiIHZhbHVlPSLnsbvlnos6ICVzIi8+DQoJCTx1aXRleHQgbmFtZT0iUVVJWlBPRF9RVUVTVFlQRV9HUkQiIHZhbHVlPSLor4TnuqciLz4NCgkJPHVpdGV4dCBuYW1lPSJRVUlaUE9EX1FVRVNUWVBFX1NWWSIgdmFsdWU9Iuiwg+afpSIvPg0KCQk8dWl0ZXh0IG5hbWU9IlFVSVpQT0RfUVVJWkFUTVBUX0lORiIgdmFsdWU9IuaXoOmZkCIvPg0KCQk8dWl0ZXh0IG5hbWU9IlFVSVpQT0RfUVVFU0FUTVBUX0lORiIgdmFsdWU9IuaXoOmZkCIvPg0KCQk8dWl0ZXh0IG5hbWU9IldBUk5JTkdNU0dfWUVTU1RSSU5HIiB2YWx1ZT0i5pivIi8+DQoJCTx1aXRleHQgbmFtZT0iV0FSTklOR01TR19OT1NUUklORyIgdmFsdWU9IuWQpiIvPg0KCQk8dWl0ZXh0IG5hbWU9IldBUk5JTkdNU0dfVElUTEVTVFJJTkciIHZhbHVlPSLmtYvpqozlr7zoiKrorablkYoiLz4NCgkJPHVpdGV4dCBuYW1lPSJXQVJOSU5HTVNHX01TR1NUUklORyIgdmFsdWU9IuatpOa1i+mqjOS4reacieacquWwneivleS9nOetlOeahOmXrumimOOAgiYjeEE7JiN4QTvljZXlh7vigJzmmK/igJ3pgIDlh7rmraTmtYvpqozjgILljZXlh7vigJzlkKbigJ3nu6fnu63mtYvpqozjgIIiLz4NCgkJPHVpdGV4dCBuYW1lPSJJTkZPUk1BVElPTl9IMjY0X0ZMQVNIUExBWUVSIiB2YWx1ZT0i5b2T5YmN5a6J6KOF5Zyo5oKo55qE6K6h566X5py65LiK55qEIEZsYXNoIFBsYXllciDniYjmnKzkuI3mlK/mjIHor6Xop4bpopHjgILljZXlh7vop4bpopHljLrln5/kuIvovb3mnIDmlrDniYjmnKznmoQgRmxhc2ggUGxheWVy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+S7tumZhOS7tiIvPg0KCQk8dWl0ZXh0IG5hbWU9IkRPQ1dSQVBfTVNHIiB2YWx1ZT0i5L+d5a2Y5Yiw5oiR55qE6K6h566X5py6Ii8+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+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+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+DQoJCTx1aXRleHQgbmFtZT0iVEFCX09VVExJTkUiIHZhbHVlPSJBbmEgSGF0Ii8+DQoJCTx1aXRleHQgbmFtZT0iVEFCX1RIVU1CIiB2YWx1ZT0iUmVzaW0iLz4NCgkJPHVpdGV4dCBuYW1lPSJUQUJfTk9URVMiIHZhbHVlPSJOb3RsYXIiLz4NCgkJPHVpdGV4dCBuYW1lPSJUQUJfU0VBUkNIIiB2YWx1ZT0iQXJhIi8+DQoJCTx1aXRleHQgbmFtZT0iU0xJREVfSEVBRElORyIgdmFsdWU9IlNsYXl0IEJhxZ9sxLHEn8SxIi8+DQoJCTx1aXRleHQgbmFtZT0iRFVSQVRJT05fSEVBRElORyIgdmFsdWU9IlPDvHJlIi8+DQoJCTx1aXRleHQgbmFtZT0iU0VBUkNIX0hFQURJTkciIHZhbHVlPSJNZXRuaSBhcmE6Ii8+DQoJCTx1aXRleHQgbmFtZT0iVEhVTUJfSEVBRElORyIgdmFsdWU9IlNsYXl0Ii8+DQoJCTx1aXRleHQgbmFtZT0iVEhVTUJfSU5GTyIgdmFsdWU9IlNsYXl0IEJhxZ9sxLHEn8SxL1PDvHJlc2kiLz4NCgkJPHVpdGV4dCBuYW1lPSJBVFRBQ0hOQU1FX0hFQURJTkciIHZhbHVlPSJEb3N5YSBBZMSxIi8+DQoJCTx1aXRleHQgbmFtZT0iQVRUQUNIU0laRV9IRUFESU5HIiB2YWx1ZT0iQm95dXQiLz4NCgkJPHVpdGV4dCBuYW1lPSJTTElERV9OT1RFUyIgdmFsdWU9IlNsYXl0IE5vdGxhcsSxIi8+DQoJCTwhLS1xdWl6IHBvZCBhbmQgbWVzc2FnZSBib3ggdGV4dHMtLT4NCgkJPHVpdGV4dCBuYW1lPSJRVUlaUE9EX1FVSVpfQVRURU1QVCIgdmFsdWU9IlPEsW5hdiBEZW5lbWVzaToiLz4NCgkJPHVpdGV4dCBuYW1lPSJRVUlaUE9EX1FVSVpfQVRURU1QVF9WQUxVRSIgdmFsdWU9IiVuLyV0Ii8+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+DQoJCTx1aXRleHQgbmFtZT0iUVVJWlBPRF9RVUVTVFlQRV9HUkQiIHZhbHVlPSJCYXNhbWFrbMSxIi8+DQoJCTx1aXRleHQgbmFtZT0iUVVJWlBPRF9RVUVTVFlQRV9TVlkiIHZhbHVlPSJBbmtldCIvPg0KCQk8dWl0ZXh0IG5hbWU9IlFVSVpQT0RfUVVJWkFUTVBUX0lORiIgdmFsdWU9IlPEsW7EsXJzxLF6Ii8+DQoJCTx1aXRleHQgbmFtZT0iUVVJWlBPRF9RVUVTQVRNUFRfSU5GIiB2YWx1ZT0iU8SxbsSxcnPEsXoiLz4NCgkJPHVpdGV4dCBuYW1lPSJXQVJOSU5HTVNHX1lFU1NUUklORyIgdmFsdWU9IkV2ZXQiLz4NCgkJPHVpdGV4dCBuYW1lPSJXQVJOSU5HTVNHX05PU1RSSU5HIiB2YWx1ZT0iSGF5xLFyIi8+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+DQoJCTx1aXRleHQgbmFtZT0iRE9DV1JBUF9QUk9NUFQiIHZhbHVlPSLEsG5kaXJtZWsgacOnaW4gVMSxa2xhdMSxbiIvPg0KCTwvbGFuZ3VhZ2U+DQoJPGxhbmd1YWdlIGlkPSJyd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QodC70LDQudC0ICVuIi8+DQoJCTwhLS0gc3Vic3RpdHV0aW9uOiAlbiA9PSBzbGlkZSBudW1iZXIgLS0+DQoJCTwhLS0gc3Vic3RpdHV0aW9uOiAldCA9PSB0b3RhbCBzbGlkZSBjb3VudCAtLT4NCgkJPHVpdGV4dCBuYW1lPSJTQ1JVQkJBUlNUQVRVU19TTElERUlORk8iIHZhbHVlPSLQodC70LDQudC0ICVuIC8gJXQgfCAiLz4NCgkJPHVpdGV4dCBuYW1lPSJTQ1JVQkJBUlNUQVRVU19TVE9QUEVEIiB2YWx1ZT0i0J7RgdGC0LDQvdC+0LLQu9C10L3QviIvPg0KCQk8dWl0ZXh0IG5hbWU9IlNDUlVCQkFSU1RBVFVTX1BMQVlJTkciIHZhbHVlPSLQktC+0YHQv9GA0L7QuNC30LLQtdC00LXQvdC40LUiLz4NCgkJPHVpdGV4dCBuYW1lPSJTQ1JVQkJBUlNUQVRVU19OT0FVRElPIiB2YWx1ZT0i0J3QtdGCINCw0YPQtNC40L4iLz4NCgkJPHVpdGV4dCBuYW1lPSJTQ1JVQkJBUlNUQVRVU19WSURQTEFZSU5HIiB2YWx1ZT0i0JLQvtGB0L/RgNC+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+0L/RgNC+0YEiLz4NCgkJPHVpdGV4dCBuYW1lPSJTQ1JVQkJBUlNUQVRVU19SRVZJRVdRVUlaIiB2YWx1ZT0i0J7QsdC30L7RgCDQvtC/0YDQvtGB0LAiLz4NCgkJPCEtLSBzdWJzdGl0dXRpb246ICVtID09IG1pbnV0ZXMgcmVtYWluaW5nIC0tPg0KCQk8IS0tIHN1YnN0aXR1dGlvbjogJXMgPT0gc2Vjb25kcyByZW1haW5pbmcgLS0+DQoJCTx1aXRleHQgbmFtZT0iRUxBUFNFRCIgdmFsdWU9ItCe0YHRgtCw0LvQvtGB0YwgJW0g0LzQuNC9LiAlcyDRgSIvPg0KCQk8dWl0ZXh0IG5hbWU9Ik5PVEZPVU5EIiB2YWx1ZT0i0J3QuNGH0LXQs9C+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+0L3RgtCw0LrRgiIvPg0KCQk8dWl0ZXh0IG5hbWU9IlRBQl9RVUlaIiB2YWx1ZT0i0J7Qv9GA0L7RgSIvPg0KCQk8dWl0ZXh0IG5hbWU9IlRBQl9PVVRMSU5FIiB2YWx1ZT0i0KHRhdC10LzQsCIvPg0KCQk8dWl0ZXh0IG5hbWU9IlRBQl9USFVNQiIgdmFsdWU9ItCR0LXQs9GD0L3QvtC6Ii8+DQoJCTx1aXRleHQgbmFtZT0iVEFCX05PVEVTIiB2YWx1ZT0i0JfQsNC80LXRgtC60LgiLz4NCgkJPHVpdGV4dCBuYW1lPSJUQUJfU0VBUkNIIiB2YWx1ZT0i0J/QvtC40YHQuiIvPg0KCQk8dWl0ZXh0IG5hbWU9IlNMSURFX0hFQURJTkciIHZhbHVlPSLQl9Cw0LPQvtC70L7QstC+0Log0YHQu9Cw0LnQtNCwIi8+DQoJCTx1aXRleHQgbmFtZT0iRFVSQVRJT05fSEVBRElORyIgdmFsdWU9ItCU0LvQuNGCLdGB0YLRjCIvPg0KCQk8dWl0ZXh0IG5hbWU9IlNFQVJDSF9IRUFESU5HIiB2YWx1ZT0i0J/QvtC40YHQuiDRgtC10LrRgdGC0LA6Ii8+DQoJCTx1aXRleHQgbmFtZT0iVEhVTUJfSEVBRElORyIgdmFsdWU9ItCh0LvQsNC50LQiLz4NCgkJPHVpdGV4dCBuYW1lPSJUSFVNQl9JTkZPIiB2YWx1ZT0i0J3QsNC30LLQsNC90LjQtS/QtNC70LjRgi3QvdC+0YHRgtGMIi8+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+DQoJCTx1aXRleHQgbmFtZT0iUVVJWlBPRF9RVUlaX0FUVEVNUFQiIHZhbHVlPSLQn9C+0L/Ri9GC0LrQsCDQv9GA0L7QudGC0Lgg0L7Qv9GA0L7RgToiLz4NCgkJPHVpdGV4dCBuYW1lPSJRVUlaUE9EX1FVSVpfQVRURU1QVF9WQUxVRSIgdmFsdWU9IiVuINC40LcgJXQiLz4NCgkJPHVpdGV4dCBuYW1lPSJRVUlaUE9EX1FVSVpfU0NPUkUiIHZhbHVlPSLQndCw0LHRgNCw0L3QviDQsdCw0LvQu9C+0LI6Ii8+DQoJCTx1aXRleHQgbmFtZT0iUVVJWlBPRF9RVUlaX1BBU1NTQ09SRSIgdmFsdWU9ItCf0YDQvtGF0L7QtNC90L7QuSDRgNC10LfRg9C70YzRgtCw0YI6Ii8+DQoJCTx1aXRleHQgbmFtZT0iUVVJWlBPRF9RVUlaX01BWFNDT1JFIiB2YWx1ZT0i0JzQsNC60YHQuNC80LDQu9GM0L3Ri9C5INGA0LXQt9GD0LvRjNGC0LDRgjoiLz4NCgkJPHVpdGV4dCBuYW1lPSJRVUlaUE9EX1FVRVNBVE1QVF9TVFIiIHZhbHVlPSLQn9C+0L/Ri9GC0LrQsDogJW4g0LjQtyAldCIvPg0KCQk8dWl0ZXh0IG5hbWU9IlFVSVpQT0RfUVVFU1RZUEVfU1RSIiB2YWx1ZT0i0KLQuNC/OiAlcyIvPg0KCQk8dWl0ZXh0IG5hbWU9IlFVSVpQT0RfUVVFU1RZUEVfR1JEIiB2YWx1ZT0i0KEg0L7RhtC10L3QutC+0LkiLz4NCgkJPHVpdGV4dCBuYW1lPSJRVUlaUE9EX1FVRVNUWVBFX1NWWSIgdmFsdWU9ItCe0LHQt9C+0YAiLz4NCgkJPHVpdGV4dCBuYW1lPSJRVUlaUE9EX1FVSVpBVE1QVF9JTkYiIHZhbHVlPSLQkdC+0LvRjNGI0L7QtSDRh9C40YHQu9C+Ii8+DQoJCTx1aXRleHQgbmFtZT0iUVVJWlBPRF9RVUVTQVRNUFRfSU5GIiB2YWx1ZT0i0JHQvtC70YzRiNC+0LUg0YfQuNGB0LvQviIvPg0KCQk8dWl0ZXh0IG5hbWU9IldBUk5JTkdNU0dfWUVTU1RSSU5HIiB2YWx1ZT0i0JTQsCIvPg0KCQk8dWl0ZXh0IG5hbWU9IldBUk5JTkdNU0dfTk9TVFJJTkciIHZhbHVlPSLQndC10YIiLz4NCgkJPHVpdGV4dCBuYW1lPSJXQVJOSU5HTVNHX1RJVExFU1RSSU5HIiB2YWx1ZT0i0J/RgNC10LTRg9C/0YDQtdC20LTQtdC90LjQtSDQviDQvdCw0LLQuNCz0LDRhtC40Lgg0LIg0L7Qv9GA0L7RgdC1Ii8+DQoJCTx1aXRleHQgbmFtZT0iV0FSTklOR01TR19NU0dTVFJJTkciIHZhbHVlPSLQkiDQvtC/0YDQvtGB0LUg0L7RgdGC0LDQu9C40YHRjCDQvdC10L7RgtCy0LXRh9C10L3QvdGL0LUg0LLQvtC/0YDQvtGB0Ysu0J3QsNC20LDRgtC40LUg0LrQvdC+0L/QutC4ICZxdW90O9CU0LAmcXVvdDsg0L/RgNC40LLQtdC00LXRgiDQuiDQt9Cw0LrRgNGL0YLQuNGOINC+0L/RgNC+0YHQsC4g0J3QsNC20LDRgtC40LUg0LrQvdC+0L/QutC4ICZxdW90O9Cd0LXRgiZxdW90OyDQv9GA0L7QtNC+0LvQttC40YIg0L7Qv9GA0L7RgS4iLz4NCgkJPHVpdGV4dCBuYW1lPSJJTkZPUk1BVElPTl9IMjY0X0ZMQVNIUExBWUVSIiB2YWx1ZT0i0KLQtdC60YPRidCw0Y8g0LLQtdGA0YHQuNGPINC/0YDQvtC40LPRgNGL0LLQsNGC0LXQu9GPIEZsYXNoIFBsYXllciwg0YPRgdGC0LDQvdC+0LLQu9C10L3QvdCw0Y8g0L3QsCDRjdGC0L7QvCDQutC+0LzQv9GM0Y7RgtC10YDQtSwg0L3QtSDQv9C+0LTQtNC10YDQttC40LLQsNC10YIg0Y3RgtC+INCy0LjQtNC10L4uINCp0LXQu9C60L3QuNGC0LUg0LIg0L7QsdC70LDRgdGC0Lgg0LLQuNC00LXQviwg0YfRgtC+0LHRiyDQt9Cw0LPRgNGD0LfQuNGC0Ywg0L/QvtGB0LvQtdC00L3RjtGOINCy0LXRgNGB0LjRjiDQv9GA0L7QuNCz0YDRi9Cy0LDRgtC10LvRj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+0LbQtdC90LjQtSDQsiDRhNCw0LnQuyBBZG9iZSBQcmVzZW50ZXIiLz4NCgkJPHVpdGV4dCBuYW1lPSJET0NXUkFQX01TRyIgdmFsdWU9ItCh0L7RhdGA0LDQvdC40YLRjCDQsiDQv9Cw0L/QutGDICZxdW90O9Cc0L7QuSDQutC+0LzQv9GM0Y7RgtC10YAmcXVvdDsiLz4NCgkJPHVpdGV4dCBuYW1lPSJET0NXUkFQX1BST01QVCIgdmFsdWU9ItCp0LXQu9C60L3Rg9GC0Ywg0LTQu9GPINC30LDQs9GA0YPQt9C60LgiLz4NCgk8L2xhbmd1YWdlPg0KPC9jb25maWd1cmF0aW9uPg0K"/>
  <p:tag name="MMPROD_UIDATA" val="&lt;database version=&quot;7.0&quot;&gt;&lt;object type=&quot;1&quot; unique_id=&quot;10001&quot;&gt;&lt;property id=&quot;20139&quot; value=&quot;%n. %s&quot;/&gt;&lt;property id=&quot;20141&quot; value=&quot;Interview&quot;/&gt;&lt;property id=&quot;20144&quot; value=&quot;1&quot;/&gt;&lt;property id=&quot;20146&quot; value=&quot;1&quot;/&gt;&lt;property id=&quot;20147&quot; value=&quot;1&quot;/&gt;&lt;property id=&quot;20148&quot; value=&quot;60&quot;/&gt;&lt;property id=&quot;20184&quot; value=&quot;7&quot;/&gt;&lt;property id=&quot;20250&quot; value=&quot;7&quot;/&gt;&lt;property id=&quot;20251&quot; value=&quot;0&quot;/&gt;&lt;property id=&quot;20259&quot; value=&quot;0&quot;/&gt;&lt;property id=&quot;20501&quot; value=&quot;C:\Users\vdolek\Desktop\&quot;/&gt;&lt;object type=&quot;8&quot; unique_id=&quot;10002&quot;&gt;&lt;/object&gt;&lt;object type=&quot;2&quot; unique_id=&quot;10003&quot;&gt;&lt;object type=&quot;3&quot; unique_id=&quot;10068&quot;&gt;&lt;property id=&quot;20148&quot; value=&quot;5&quot;/&gt;&lt;property id=&quot;20300&quot; value=&quot;Slide 21&quot;/&gt;&lt;property id=&quot;20301&quot; value=&quot;Poděkování&quot;/&gt;&lt;property id=&quot;20302&quot; value=&quot;0&quot;/&gt;&lt;property id=&quot;20303&quot; value=&quot;-1&quot;/&gt;&lt;property id=&quot;20307&quot; value=&quot;261&quot;/&gt;&lt;property id=&quot;20309&quot; value=&quot;-1&quot;/&gt;&lt;property id=&quot;20312&quot; value=&quot;0&quot;/&gt;&lt;/object&gt;&lt;object type=&quot;3&quot; unique_id=&quot;13254&quot;&gt;&lt;property id=&quot;20148&quot; value=&quot;5&quot;/&gt;&lt;property id=&quot;20300&quot; value=&quot;Slide 1&quot;/&gt;&lt;property id=&quot;20301&quot; value=&quot;Interview&quot;/&gt;&lt;property id=&quot;20302&quot; value=&quot;0&quot;/&gt;&lt;property id=&quot;20303&quot; value=&quot;-1&quot;/&gt;&lt;property id=&quot;20307&quot; value=&quot;305&quot;/&gt;&lt;property id=&quot;20309&quot; value=&quot;-1&quot;/&gt;&lt;property id=&quot;20312&quot; value=&quot;0&quot;/&gt;&lt;/object&gt;&lt;object type=&quot;3&quot; unique_id=&quot;13255&quot;&gt;&lt;property id=&quot;20148&quot; value=&quot;5&quot;/&gt;&lt;property id=&quot;20300&quot; value=&quot;Slide 4 - &amp;quot;Rizikové chování&amp;quot;&quot;/&gt;&lt;property id=&quot;20302&quot; value=&quot;0&quot;/&gt;&lt;property id=&quot;20303&quot; value=&quot;-1&quot;/&gt;&lt;property id=&quot;20307&quot; value=&quot;306&quot;/&gt;&lt;property id=&quot;20309&quot; value=&quot;-1&quot;/&gt;&lt;property id=&quot;20312&quot; value=&quot;0&quot;/&gt;&lt;/object&gt;&lt;object type=&quot;3&quot; unique_id=&quot;13846&quot;&gt;&lt;property id=&quot;20148&quot; value=&quot;5&quot;/&gt;&lt;property id=&quot;20300&quot; value=&quot;Slide 2 - &amp;quot;Osobnostní rysy&amp;quot;&quot;/&gt;&lt;property id=&quot;20307&quot; value=&quot;317&quot;/&gt;&lt;/object&gt;&lt;object type=&quot;3&quot; unique_id=&quot;13847&quot;&gt;&lt;property id=&quot;20148&quot; value=&quot;5&quot;/&gt;&lt;property id=&quot;20300&quot; value=&quot;Slide 5 - &amp;quot;Rizikové chování&amp;quot;&quot;/&gt;&lt;property id=&quot;20307&quot; value=&quot;307&quot;/&gt;&lt;/object&gt;&lt;object type=&quot;3&quot; unique_id=&quot;13848&quot;&gt;&lt;property id=&quot;20148&quot; value=&quot;5&quot;/&gt;&lt;property id=&quot;20300&quot; value=&quot;Slide 6 - &amp;quot;Diagnostické nástroje &amp;quot;&quot;/&gt;&lt;property id=&quot;20307&quot; value=&quot;308&quot;/&gt;&lt;/object&gt;&lt;object type=&quot;3&quot; unique_id=&quot;13849&quot;&gt;&lt;property id=&quot;20148&quot; value=&quot;5&quot;/&gt;&lt;property id=&quot;20300&quot; value=&quot;Slide 7 - &amp;quot;Diagnostické nástroje &amp;quot;&quot;/&gt;&lt;property id=&quot;20307&quot; value=&quot;309&quot;/&gt;&lt;/object&gt;&lt;object type=&quot;3&quot; unique_id=&quot;13850&quot;&gt;&lt;property id=&quot;20148&quot; value=&quot;5&quot;/&gt;&lt;property id=&quot;20300&quot; value=&quot;Slide 8 - &amp;quot;Diagnostické nástroje &amp;quot;&quot;/&gt;&lt;property id=&quot;20307&quot; value=&quot;310&quot;/&gt;&lt;/object&gt;&lt;object type=&quot;3&quot; unique_id=&quot;13851&quot;&gt;&lt;property id=&quot;20148&quot; value=&quot;5&quot;/&gt;&lt;property id=&quot;20300&quot; value=&quot;Slide 9 - &amp;quot;Popis základního a výběrového souboru&amp;quot;&quot;/&gt;&lt;property id=&quot;20307&quot; value=&quot;311&quot;/&gt;&lt;/object&gt;&lt;object type=&quot;3&quot; unique_id=&quot;13854&quot;&gt;&lt;property id=&quot;20148&quot; value=&quot;5&quot;/&gt;&lt;property id=&quot;20300&quot; value=&quot;Slide 20 - &amp;quot;Literatura&amp;quot;&quot;/&gt;&lt;property id=&quot;20307&quot; value=&quot;315&quot;/&gt;&lt;/object&gt;&lt;object type=&quot;3&quot; unique_id=&quot;13855&quot;&gt;&lt;property id=&quot;20148&quot; value=&quot;5&quot;/&gt;&lt;property id=&quot;20300&quot; value=&quot;Slide 18 - &amp;quot;Srovnání s jinými výzkumnými projekty &amp;quot;&quot;/&gt;&lt;property id=&quot;20307&quot; value=&quot;314&quot;/&gt;&lt;/object&gt;&lt;object type=&quot;3&quot; unique_id=&quot;13856&quot;&gt;&lt;property id=&quot;20148&quot; value=&quot;5&quot;/&gt;&lt;property id=&quot;20300&quot; value=&quot;Slide 19 - &amp;quot;Srovnání s jinými výzkumnými projekty &amp;quot;&quot;/&gt;&lt;property id=&quot;20307&quot; value=&quot;313&quot;/&gt;&lt;/object&gt;&lt;object type=&quot;3&quot; unique_id=&quot;13883&quot;&gt;&lt;property id=&quot;20148&quot; value=&quot;5&quot;/&gt;&lt;property id=&quot;20300&quot; value=&quot;Slide 3 - &amp;quot;Osobnostní rysy&amp;quot;&quot;/&gt;&lt;property id=&quot;20307&quot; value=&quot;318&quot;/&gt;&lt;/object&gt;&lt;object type=&quot;3&quot; unique_id=&quot;14199&quot;&gt;&lt;property id=&quot;20148&quot; value=&quot;5&quot;/&gt;&lt;property id=&quot;20300&quot; value=&quot;Slide 10 - &amp;quot;Výsledky&amp;quot;&quot;/&gt;&lt;property id=&quot;20307&quot; value=&quot;319&quot;/&gt;&lt;/object&gt;&lt;object type=&quot;3&quot; unique_id=&quot;14200&quot;&gt;&lt;property id=&quot;20148&quot; value=&quot;5&quot;/&gt;&lt;property id=&quot;20300&quot; value=&quot;Slide 11 - &amp;quot;Výsledky&amp;quot;&quot;/&gt;&lt;property id=&quot;20307&quot; value=&quot;320&quot;/&gt;&lt;/object&gt;&lt;object type=&quot;3&quot; unique_id=&quot;14201&quot;&gt;&lt;property id=&quot;20148&quot; value=&quot;5&quot;/&gt;&lt;property id=&quot;20300&quot; value=&quot;Slide 12 - &amp;quot;Výsledky&amp;quot;&quot;/&gt;&lt;property id=&quot;20307&quot; value=&quot;321&quot;/&gt;&lt;/object&gt;&lt;object type=&quot;3&quot; unique_id=&quot;14202&quot;&gt;&lt;property id=&quot;20148&quot; value=&quot;5&quot;/&gt;&lt;property id=&quot;20300&quot; value=&quot;Slide 13 - &amp;quot;Výsledky&amp;quot;&quot;/&gt;&lt;property id=&quot;20307&quot; value=&quot;322&quot;/&gt;&lt;/object&gt;&lt;object type=&quot;3&quot; unique_id=&quot;14203&quot;&gt;&lt;property id=&quot;20148&quot; value=&quot;5&quot;/&gt;&lt;property id=&quot;20300&quot; value=&quot;Slide 14 - &amp;quot;Výsledky&amp;quot;&quot;/&gt;&lt;property id=&quot;20307&quot; value=&quot;323&quot;/&gt;&lt;/object&gt;&lt;object type=&quot;3&quot; unique_id=&quot;14204&quot;&gt;&lt;property id=&quot;20148&quot; value=&quot;5&quot;/&gt;&lt;property id=&quot;20300&quot; value=&quot;Slide 15 - &amp;quot;Výsledky&amp;quot;&quot;/&gt;&lt;property id=&quot;20307&quot; value=&quot;324&quot;/&gt;&lt;/object&gt;&lt;object type=&quot;3&quot; unique_id=&quot;14205&quot;&gt;&lt;property id=&quot;20148&quot; value=&quot;5&quot;/&gt;&lt;property id=&quot;20300&quot; value=&quot;Slide 16 - &amp;quot;Výsledky&amp;quot;&quot;/&gt;&lt;property id=&quot;20307&quot; value=&quot;325&quot;/&gt;&lt;/object&gt;&lt;object type=&quot;3&quot; unique_id=&quot;14206&quot;&gt;&lt;property id=&quot;20148&quot; value=&quot;5&quot;/&gt;&lt;property id=&quot;20300&quot; value=&quot;Slide 17 - &amp;quot;Výsledky&amp;quot;&quot;/&gt;&lt;property id=&quot;20307&quot; value=&quot;326&quot;/&gt;&lt;/object&gt;&lt;/object&gt;&lt;object type=&quot;10&quot; unique_id=&quot;10171&quot;&gt;&lt;object type=&quot;11&quot; unique_id=&quot;10172&quot;&gt;&lt;property id=&quot;20180&quot; value=&quot;0&quot;/&gt;&lt;property id=&quot;20181&quot; value=&quot;1&quot;/&gt;&lt;property id=&quot;20182&quot; value=&quot;0&quot;/&gt;&lt;property id=&quot;20183&quot; value=&quot;1&quot;/&gt;&lt;/object&gt;&lt;object type=&quot;12&quot; unique_id=&quot;10173&quot;&gt;&lt;/object&gt;&lt;object type=&quot;13&quot; unique_id=&quot;13349&quot;&gt;&lt;/object&gt;&lt;/object&gt;&lt;object type=&quot;4&quot; unique_id=&quot;1021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 Bold"/>
        <a:ea typeface="ヒラギノ角ゴ ProN W6"/>
        <a:cs typeface="ヒラギノ角ゴ ProN W6"/>
      </a:majorFont>
      <a:minorFont>
        <a:latin typeface="Arial Bold"/>
        <a:ea typeface="ヒラギノ角ゴ ProN W6"/>
        <a:cs typeface="ヒラギノ角ゴ ProN W6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1988</Words>
  <Application>Microsoft Office PowerPoint</Application>
  <PresentationFormat>Vlastní</PresentationFormat>
  <Paragraphs>607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Snímek 1</vt:lpstr>
      <vt:lpstr>Osobnostní rysy</vt:lpstr>
      <vt:lpstr>Osobnostní rysy</vt:lpstr>
      <vt:lpstr>Rizikové chování</vt:lpstr>
      <vt:lpstr>Rizikové chování</vt:lpstr>
      <vt:lpstr>Diagnostické nástroje </vt:lpstr>
      <vt:lpstr>Diagnostické nástroje </vt:lpstr>
      <vt:lpstr>Diagnostické nástroje </vt:lpstr>
      <vt:lpstr>Popis základního a výběrového souboru</vt:lpstr>
      <vt:lpstr>Výsledky</vt:lpstr>
      <vt:lpstr>Výsledky</vt:lpstr>
      <vt:lpstr>Výsledky</vt:lpstr>
      <vt:lpstr>Výsledky</vt:lpstr>
      <vt:lpstr>Výsledky</vt:lpstr>
      <vt:lpstr>Výsledky</vt:lpstr>
      <vt:lpstr>Výsledky</vt:lpstr>
      <vt:lpstr>Výsledky</vt:lpstr>
      <vt:lpstr>Srovnání s jinými výzkumnými projekty </vt:lpstr>
      <vt:lpstr>Srovnání s jinými výzkumnými projekty </vt:lpstr>
      <vt:lpstr>Literatura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klara</dc:creator>
  <cp:lastModifiedBy>vdolek</cp:lastModifiedBy>
  <cp:revision>85</cp:revision>
  <cp:lastPrinted>1601-01-01T00:00:00Z</cp:lastPrinted>
  <dcterms:created xsi:type="dcterms:W3CDTF">1601-01-01T00:00:00Z</dcterms:created>
  <dcterms:modified xsi:type="dcterms:W3CDTF">2011-11-08T09:13:06Z</dcterms:modified>
</cp:coreProperties>
</file>