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328" r:id="rId4"/>
    <p:sldId id="284" r:id="rId5"/>
    <p:sldId id="286" r:id="rId6"/>
    <p:sldId id="308" r:id="rId7"/>
    <p:sldId id="310" r:id="rId8"/>
    <p:sldId id="311" r:id="rId9"/>
    <p:sldId id="312" r:id="rId10"/>
    <p:sldId id="313" r:id="rId11"/>
    <p:sldId id="314" r:id="rId12"/>
    <p:sldId id="333" r:id="rId13"/>
    <p:sldId id="334" r:id="rId14"/>
    <p:sldId id="335" r:id="rId15"/>
    <p:sldId id="336" r:id="rId16"/>
    <p:sldId id="337" r:id="rId17"/>
    <p:sldId id="338" r:id="rId18"/>
    <p:sldId id="339" r:id="rId19"/>
    <p:sldId id="340" r:id="rId20"/>
    <p:sldId id="341" r:id="rId21"/>
    <p:sldId id="342" r:id="rId22"/>
    <p:sldId id="331" r:id="rId23"/>
    <p:sldId id="279" r:id="rId24"/>
  </p:sldIdLst>
  <p:sldSz cx="9144000" cy="6858000" type="screen4x3"/>
  <p:notesSz cx="6815138" cy="99520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450" autoAdjust="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6888"/>
          </a:xfrm>
          <a:prstGeom prst="rect">
            <a:avLst/>
          </a:prstGeom>
        </p:spPr>
        <p:txBody>
          <a:bodyPr vert="horz" lIns="88450" tIns="44225" rIns="88450" bIns="44225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60800" y="0"/>
            <a:ext cx="2952750" cy="496888"/>
          </a:xfrm>
          <a:prstGeom prst="rect">
            <a:avLst/>
          </a:prstGeom>
        </p:spPr>
        <p:txBody>
          <a:bodyPr vert="horz" lIns="88450" tIns="44225" rIns="88450" bIns="44225" rtlCol="0"/>
          <a:lstStyle>
            <a:lvl1pPr algn="r">
              <a:defRPr sz="1200"/>
            </a:lvl1pPr>
          </a:lstStyle>
          <a:p>
            <a:pPr>
              <a:defRPr/>
            </a:pPr>
            <a:fld id="{B52C8A5D-4048-46B8-8F39-71FE7C0DE751}" type="datetimeFigureOut">
              <a:rPr lang="cs-CZ"/>
              <a:pPr>
                <a:defRPr/>
              </a:pPr>
              <a:t>7.11.2011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53563"/>
            <a:ext cx="2952750" cy="496887"/>
          </a:xfrm>
          <a:prstGeom prst="rect">
            <a:avLst/>
          </a:prstGeom>
        </p:spPr>
        <p:txBody>
          <a:bodyPr vert="horz" lIns="88450" tIns="44225" rIns="88450" bIns="4422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60800" y="9453563"/>
            <a:ext cx="2952750" cy="496887"/>
          </a:xfrm>
          <a:prstGeom prst="rect">
            <a:avLst/>
          </a:prstGeom>
        </p:spPr>
        <p:txBody>
          <a:bodyPr vert="horz" lIns="88450" tIns="44225" rIns="88450" bIns="44225" rtlCol="0" anchor="b"/>
          <a:lstStyle>
            <a:lvl1pPr algn="r">
              <a:defRPr sz="1200"/>
            </a:lvl1pPr>
          </a:lstStyle>
          <a:p>
            <a:pPr>
              <a:defRPr/>
            </a:pPr>
            <a:fld id="{ED2606B0-E865-44BB-AEB7-F8D4043CAD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450" tIns="44225" rIns="88450" bIns="4422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0800" y="0"/>
            <a:ext cx="29527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450" tIns="44225" rIns="88450" bIns="4422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7713"/>
            <a:ext cx="4973638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5988"/>
            <a:ext cx="5453062" cy="447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450" tIns="44225" rIns="88450" bIns="442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Klepnutím lze upravit styly předlohy textu.</a:t>
            </a:r>
          </a:p>
          <a:p>
            <a:pPr lvl="1"/>
            <a:r>
              <a:rPr lang="en-US" noProof="0" smtClean="0"/>
              <a:t>Druhá úroveň</a:t>
            </a:r>
          </a:p>
          <a:p>
            <a:pPr lvl="2"/>
            <a:r>
              <a:rPr lang="en-US" noProof="0" smtClean="0"/>
              <a:t>Třetí úroveň</a:t>
            </a:r>
          </a:p>
          <a:p>
            <a:pPr lvl="3"/>
            <a:r>
              <a:rPr lang="en-US" noProof="0" smtClean="0"/>
              <a:t>Čtvrtá úroveň</a:t>
            </a:r>
          </a:p>
          <a:p>
            <a:pPr lvl="4"/>
            <a:r>
              <a:rPr lang="en-US" noProof="0" smtClean="0"/>
              <a:t>Pátá úroveň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53563"/>
            <a:ext cx="29527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450" tIns="44225" rIns="88450" bIns="4422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800" y="9453563"/>
            <a:ext cx="29527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450" tIns="44225" rIns="88450" bIns="4422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A3570E2-4517-4F4C-8320-D74E0F663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EB8B4E-1F98-4076-8EF1-18B90FE12040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6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67587" name="Zástupný symbol pro číslo snímku 3"/>
          <p:cNvSpPr txBox="1">
            <a:spLocks noGrp="1"/>
          </p:cNvSpPr>
          <p:nvPr/>
        </p:nvSpPr>
        <p:spPr bwMode="auto">
          <a:xfrm>
            <a:off x="3860800" y="9453563"/>
            <a:ext cx="29527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8450" tIns="44225" rIns="88450" bIns="44225" anchor="b"/>
          <a:lstStyle/>
          <a:p>
            <a:pPr algn="r"/>
            <a:fld id="{0411F41F-66F0-4C8D-86A9-7ABDBFB922B2}" type="slidenum">
              <a:rPr lang="en-US" sz="1200"/>
              <a:pPr algn="r"/>
              <a:t>18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41513" y="2060575"/>
            <a:ext cx="5583237" cy="1470025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5407025"/>
            <a:ext cx="8280400" cy="1079500"/>
          </a:xfrm>
        </p:spPr>
        <p:txBody>
          <a:bodyPr/>
          <a:lstStyle>
            <a:lvl1pPr marL="0" indent="0">
              <a:spcBef>
                <a:spcPct val="5000"/>
              </a:spcBef>
              <a:buFontTx/>
              <a:buNone/>
              <a:defRPr sz="2000"/>
            </a:lvl1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10400" y="6530975"/>
            <a:ext cx="2133600" cy="260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C1AA1-B8AD-462F-B252-A964E51F04D4}" type="datetime3">
              <a:rPr lang="cs-CZ"/>
              <a:pPr>
                <a:defRPr/>
              </a:pPr>
              <a:t>7/11/11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10C3D-89D1-4973-A27A-5C90A38D2B4B}" type="datetime3">
              <a:rPr lang="cs-CZ"/>
              <a:pPr>
                <a:defRPr/>
              </a:pPr>
              <a:t>7/11/11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A0D217FA-CECA-48BB-B14A-B3ADE6C6BF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zkrácený název prezentace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70688" y="300038"/>
            <a:ext cx="2049462" cy="58547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0713" y="300038"/>
            <a:ext cx="5997575" cy="58547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5EAF4-EC0E-454D-A240-CB04EFAF0DD9}" type="datetime3">
              <a:rPr lang="cs-CZ"/>
              <a:pPr>
                <a:defRPr/>
              </a:pPr>
              <a:t>7/11/11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183B5036-099C-4A60-9810-979A843FA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zkrácený název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31E0D-BE3C-4C9E-9CE0-7BE4097BD2E7}" type="datetime3">
              <a:rPr lang="cs-CZ"/>
              <a:pPr>
                <a:defRPr/>
              </a:pPr>
              <a:t>7/11/11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2E949FF4-8E66-48A0-BA13-6B6EF68FF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zkrácený název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2C92D-2EE7-4E52-9AA6-CF197E92532E}" type="datetime3">
              <a:rPr lang="cs-CZ"/>
              <a:pPr>
                <a:defRPr/>
              </a:pPr>
              <a:t>7/11/11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A70F8838-5291-4686-8DB7-174EF07FCE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zkrácený název prezentace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0713" y="1484313"/>
            <a:ext cx="3957637" cy="4670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30750" y="1484313"/>
            <a:ext cx="3959225" cy="4670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CA1FA-FBBC-456B-8E46-7A9C3D63E3E6}" type="datetime3">
              <a:rPr lang="cs-CZ"/>
              <a:pPr>
                <a:defRPr/>
              </a:pPr>
              <a:t>7/11/11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DE08BB99-A40A-46A9-A4F0-3ABE3D1F13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zkrácený název prezentace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1CD2C-02E3-4A65-BFA4-A582F1B77220}" type="datetime3">
              <a:rPr lang="cs-CZ"/>
              <a:pPr>
                <a:defRPr/>
              </a:pPr>
              <a:t>7/11/11</a:t>
            </a:fld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63AD55D7-6B2C-4ADC-8A80-C4013318C9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zkrácený název prezentace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5BE75-CD4E-48F3-BAC2-D020E1C9CF71}" type="datetime3">
              <a:rPr lang="cs-CZ"/>
              <a:pPr>
                <a:defRPr/>
              </a:pPr>
              <a:t>7/11/11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A831ED9F-B111-442B-8C37-84532CFC8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zkrácený název prezentace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F30E6-A149-4C08-BBA5-30B3A02A3B0C}" type="datetime3">
              <a:rPr lang="cs-CZ"/>
              <a:pPr>
                <a:defRPr/>
              </a:pPr>
              <a:t>7/11/11</a:t>
            </a:fld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C3A3074C-08BC-474C-BC3B-2976B8F8F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zkrácený název prezentace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07092-BF0F-48D7-BB83-65E50231F448}" type="datetime3">
              <a:rPr lang="cs-CZ"/>
              <a:pPr>
                <a:defRPr/>
              </a:pPr>
              <a:t>7/11/11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62430E17-8361-4C15-8759-F092A90480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zkrácený název prezentace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DC1EA-E833-426C-BADA-F0489D32D1AD}" type="datetime3">
              <a:rPr lang="cs-CZ"/>
              <a:pPr>
                <a:defRPr/>
              </a:pPr>
              <a:t>7/11/11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3B4AC679-D707-49DF-9FEA-EE1347EAB1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zkrácený název prezentace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76375" y="300038"/>
            <a:ext cx="73437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 předlohy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0713" y="1484313"/>
            <a:ext cx="8069262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styly předlohy textu.</a:t>
            </a:r>
          </a:p>
          <a:p>
            <a:pPr lvl="1"/>
            <a:r>
              <a:rPr lang="en-US" smtClean="0"/>
              <a:t>Druhá úroveň</a:t>
            </a:r>
          </a:p>
          <a:p>
            <a:pPr lvl="2"/>
            <a:r>
              <a:rPr lang="en-US" smtClean="0"/>
              <a:t>Třetí úroveň</a:t>
            </a:r>
          </a:p>
          <a:p>
            <a:pPr lvl="3"/>
            <a:r>
              <a:rPr lang="en-US" smtClean="0"/>
              <a:t>Čtvrtá úroveň</a:t>
            </a:r>
          </a:p>
          <a:p>
            <a:pPr lvl="4"/>
            <a:r>
              <a:rPr lang="en-US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812088" y="6524625"/>
            <a:ext cx="1331912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5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794D834-8E9A-4B00-8F43-B3D2DDC58917}" type="datetime3">
              <a:rPr lang="cs-CZ"/>
              <a:pPr>
                <a:defRPr/>
              </a:pPr>
              <a:t>7/11/11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82563" y="6524625"/>
            <a:ext cx="9715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/>
              <a:t>strana </a:t>
            </a:r>
            <a:fld id="{DB4796BC-E06B-493E-ACA2-A4370609E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58888" y="6524625"/>
            <a:ext cx="39608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</a:lstStyle>
          <a:p>
            <a:pPr>
              <a:defRPr/>
            </a:pPr>
            <a:r>
              <a:rPr lang="cs-CZ"/>
              <a:t>zkrácený název prezentace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3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30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3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3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3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13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13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13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13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mailto:cablova@adiktologie.cz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>
          <a:xfrm>
            <a:off x="1544638" y="1773238"/>
            <a:ext cx="6457950" cy="1654175"/>
          </a:xfrm>
        </p:spPr>
        <p:txBody>
          <a:bodyPr/>
          <a:lstStyle/>
          <a:p>
            <a:pPr algn="ctr" eaLnBrk="1" hangingPunct="1"/>
            <a:r>
              <a:rPr lang="cs-CZ" sz="2800" smtClean="0"/>
              <a:t>Význam vlivu rodiny a mapování rodinných dovedností v prevenci užívání alkoholu a návykových látek</a:t>
            </a:r>
            <a:br>
              <a:rPr lang="cs-CZ" sz="2800" smtClean="0"/>
            </a:br>
            <a:r>
              <a:rPr lang="cs-CZ" sz="2800" smtClean="0"/>
              <a:t>u dětí a dospívajících</a:t>
            </a:r>
            <a:endParaRPr lang="cs-CZ" sz="2600" smtClean="0"/>
          </a:p>
        </p:txBody>
      </p:sp>
      <p:sp>
        <p:nvSpPr>
          <p:cNvPr id="15362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smtClean="0"/>
              <a:t>Čablová, L., Csémy, L., Jurystová, L., Gabrhelík, R.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Konference Primární prevence rizikového chování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Praha, 7. – 8. 11. 2011</a:t>
            </a:r>
          </a:p>
          <a:p>
            <a:pPr eaLnBrk="1" hangingPunct="1">
              <a:lnSpc>
                <a:spcPct val="80000"/>
              </a:lnSpc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Dotazníky pro rodiče</a:t>
            </a:r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>
          <a:xfrm>
            <a:off x="441325" y="1431925"/>
            <a:ext cx="8523288" cy="4670425"/>
          </a:xfrm>
        </p:spPr>
        <p:txBody>
          <a:bodyPr/>
          <a:lstStyle/>
          <a:p>
            <a:pPr eaLnBrk="1" hangingPunct="1"/>
            <a:r>
              <a:rPr lang="cs-CZ" sz="2400" smtClean="0"/>
              <a:t>1286 Dotazníků pro rodiče</a:t>
            </a:r>
          </a:p>
          <a:p>
            <a:pPr eaLnBrk="1" hangingPunct="1"/>
            <a:r>
              <a:rPr lang="cs-CZ" sz="2400" smtClean="0"/>
              <a:t>640 ks v Praze a 646 ks ve Středočeském kraji </a:t>
            </a:r>
          </a:p>
          <a:p>
            <a:pPr eaLnBrk="1" hangingPunct="1"/>
            <a:r>
              <a:rPr lang="cs-CZ" sz="2400" smtClean="0"/>
              <a:t>Dotazníky byly předány prostřednictvím výzkumných asistentů žákům, kteří jej předali svým rodičům. </a:t>
            </a:r>
          </a:p>
          <a:p>
            <a:pPr eaLnBrk="1" hangingPunct="1"/>
            <a:r>
              <a:rPr lang="cs-CZ" sz="2400" smtClean="0"/>
              <a:t>Rodiče poté vyplněný dotazník vložili do předem ofrankované obálky a odeslali poštou. </a:t>
            </a:r>
          </a:p>
          <a:p>
            <a:pPr eaLnBrk="1" hangingPunct="1"/>
            <a:r>
              <a:rPr lang="cs-CZ" sz="2400" smtClean="0"/>
              <a:t>V této podobě se navrátilo 356 dotazníků, z nichž po eliminaci nesprávně vyplněných, zůstalo 327 ks.</a:t>
            </a:r>
          </a:p>
          <a:p>
            <a:pPr eaLnBrk="1" hangingPunct="1"/>
            <a:r>
              <a:rPr lang="cs-CZ" sz="2400" smtClean="0"/>
              <a:t>Prostřednictvím online dotazníku se zatím vrátilo jen 23 ks vyplněných dotazníků. </a:t>
            </a:r>
          </a:p>
          <a:p>
            <a:pPr eaLnBrk="1" hangingPunct="1"/>
            <a:r>
              <a:rPr lang="cs-CZ" sz="2400" smtClean="0"/>
              <a:t>Celkem k dispozici 348 dotazníků (27 % z distribuovaných)</a:t>
            </a:r>
          </a:p>
          <a:p>
            <a:pPr eaLnBrk="1" hangingPunct="1">
              <a:buFontTx/>
              <a:buNone/>
            </a:pPr>
            <a:endParaRPr lang="cs-CZ" sz="2400" smtClean="0"/>
          </a:p>
          <a:p>
            <a:pPr eaLnBrk="1" hangingPunct="1"/>
            <a:endParaRPr lang="cs-CZ" sz="2000" smtClean="0"/>
          </a:p>
        </p:txBody>
      </p:sp>
      <p:sp>
        <p:nvSpPr>
          <p:cNvPr id="25603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20/10/2011</a:t>
            </a:r>
            <a:endParaRPr lang="en-US" smtClean="0"/>
          </a:p>
          <a:p>
            <a:endParaRPr lang="en-US" smtClean="0"/>
          </a:p>
        </p:txBody>
      </p:sp>
      <p:sp>
        <p:nvSpPr>
          <p:cNvPr id="25604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strana </a:t>
            </a:r>
            <a:fld id="{BB962E0A-03E0-4303-B5B4-8EA58EDAE279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5605" name="Zástupný symbol pro zápatí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cs-CZ" smtClean="0"/>
              <a:t>Posilování vlivu rodiny – EFE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Zpracování výsledků a analýza dat</a:t>
            </a:r>
          </a:p>
        </p:txBody>
      </p:sp>
      <p:sp>
        <p:nvSpPr>
          <p:cNvPr id="2662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Po vyřazení neúplně či chybně vyplněných dotazníků byly dotazníky odeslány k elektronickému zpracování do Velké Británie. </a:t>
            </a:r>
          </a:p>
          <a:p>
            <a:pPr eaLnBrk="1" hangingPunct="1"/>
            <a:r>
              <a:rPr lang="cs-CZ" sz="2400" smtClean="0"/>
              <a:t>Zde byly všechny dotazníky naskenovány a archivovány v elektronické podobě, která umožňuje jejich analýzu – zpracování v programu SPSS. </a:t>
            </a:r>
          </a:p>
          <a:p>
            <a:pPr eaLnBrk="1" hangingPunct="1"/>
            <a:r>
              <a:rPr lang="cs-CZ" sz="2400" smtClean="0"/>
              <a:t>V současné době byl vytvořen soubor všech dat od všech partnerů a probíhají první statistické analýzy.</a:t>
            </a:r>
          </a:p>
        </p:txBody>
      </p:sp>
      <p:sp>
        <p:nvSpPr>
          <p:cNvPr id="26627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20/10/2011</a:t>
            </a:r>
            <a:endParaRPr lang="en-US" smtClean="0"/>
          </a:p>
          <a:p>
            <a:endParaRPr lang="en-US" smtClean="0"/>
          </a:p>
        </p:txBody>
      </p:sp>
      <p:sp>
        <p:nvSpPr>
          <p:cNvPr id="2662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strana </a:t>
            </a:r>
            <a:fld id="{B279580A-872B-42F5-90C2-471683560239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6629" name="Zástupný symbol pro zápatí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cs-CZ" smtClean="0"/>
              <a:t>Posilování vlivu rodiny – EFE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 idx="4294967295"/>
          </p:nvPr>
        </p:nvSpPr>
        <p:spPr>
          <a:xfrm>
            <a:off x="1285875" y="319088"/>
            <a:ext cx="7858125" cy="503237"/>
          </a:xfrm>
        </p:spPr>
        <p:txBody>
          <a:bodyPr/>
          <a:lstStyle/>
          <a:p>
            <a:r>
              <a:rPr lang="cs-CZ" sz="2800" smtClean="0"/>
              <a:t>Frekvence pití alkoholu u dětí a dospívajících</a:t>
            </a:r>
          </a:p>
        </p:txBody>
      </p:sp>
      <p:graphicFrame>
        <p:nvGraphicFramePr>
          <p:cNvPr id="60499" name="Group 83"/>
          <p:cNvGraphicFramePr>
            <a:graphicFrameLocks noGrp="1"/>
          </p:cNvGraphicFramePr>
          <p:nvPr>
            <p:ph idx="4294967295"/>
          </p:nvPr>
        </p:nvGraphicFramePr>
        <p:xfrm>
          <a:off x="620713" y="1484313"/>
          <a:ext cx="8069262" cy="4211637"/>
        </p:xfrm>
        <a:graphic>
          <a:graphicData uri="http://schemas.openxmlformats.org/drawingml/2006/table">
            <a:tbl>
              <a:tblPr/>
              <a:tblGrid>
                <a:gridCol w="1208087"/>
                <a:gridCol w="1481138"/>
                <a:gridCol w="1346200"/>
                <a:gridCol w="1344612"/>
                <a:gridCol w="1344613"/>
                <a:gridCol w="1344612"/>
              </a:tblGrid>
              <a:tr h="3714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AB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Frekvence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AB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AB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Platná %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AB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Kumulativní %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ABAB"/>
                    </a:solidFill>
                  </a:tcPr>
                </a:tc>
              </a:tr>
              <a:tr h="371475"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Validní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Nikdy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220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17,4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17,9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17,9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&lt; měsíc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305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24,1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24,8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42,7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měsíčně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236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18,7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19,2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61,9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týdně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216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17,1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17,6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79,4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2-4 x/ týden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66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5,2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5,4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84,8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denně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1,7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1,7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86,5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nevím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166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13,1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13,5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Celkem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1230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97,4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Missing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2,6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3714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Celkem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1263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sp>
        <p:nvSpPr>
          <p:cNvPr id="27727" name="Zástupný symbol pro datum 3"/>
          <p:cNvSpPr txBox="1">
            <a:spLocks noGrp="1"/>
          </p:cNvSpPr>
          <p:nvPr/>
        </p:nvSpPr>
        <p:spPr bwMode="auto">
          <a:xfrm>
            <a:off x="7812088" y="6524625"/>
            <a:ext cx="1331912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2A75F3D-0E46-4E80-A997-618271F57B81}" type="datetime3">
              <a:rPr lang="cs-CZ" sz="1500" b="1">
                <a:solidFill>
                  <a:schemeClr val="bg1"/>
                </a:solidFill>
              </a:rPr>
              <a:pPr algn="r"/>
              <a:t>7/11/11</a:t>
            </a:fld>
            <a:endParaRPr lang="en-US" sz="1500" b="1">
              <a:solidFill>
                <a:schemeClr val="bg1"/>
              </a:solidFill>
            </a:endParaRPr>
          </a:p>
        </p:txBody>
      </p:sp>
      <p:sp>
        <p:nvSpPr>
          <p:cNvPr id="27728" name="Zástupný symbol pro číslo snímku 4"/>
          <p:cNvSpPr txBox="1">
            <a:spLocks noGrp="1"/>
          </p:cNvSpPr>
          <p:nvPr/>
        </p:nvSpPr>
        <p:spPr bwMode="auto">
          <a:xfrm>
            <a:off x="182563" y="6524625"/>
            <a:ext cx="9715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500" b="1">
                <a:solidFill>
                  <a:schemeClr val="bg1"/>
                </a:solidFill>
              </a:rPr>
              <a:t>strana </a:t>
            </a:r>
            <a:fld id="{007DEB22-85E8-4562-9C2E-DC16475672BD}" type="slidenum">
              <a:rPr lang="en-US" sz="1500" b="1">
                <a:solidFill>
                  <a:schemeClr val="bg1"/>
                </a:solidFill>
              </a:rPr>
              <a:pPr/>
              <a:t>12</a:t>
            </a:fld>
            <a:endParaRPr lang="en-US" sz="1500" b="1">
              <a:solidFill>
                <a:schemeClr val="bg1"/>
              </a:solidFill>
            </a:endParaRPr>
          </a:p>
        </p:txBody>
      </p:sp>
      <p:sp>
        <p:nvSpPr>
          <p:cNvPr id="27729" name="Zástupný symbol pro zápatí 5"/>
          <p:cNvSpPr txBox="1">
            <a:spLocks noGrp="1"/>
          </p:cNvSpPr>
          <p:nvPr/>
        </p:nvSpPr>
        <p:spPr bwMode="auto">
          <a:xfrm>
            <a:off x="1258888" y="6524625"/>
            <a:ext cx="39608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500"/>
              <a:t>zkrácený název prezentace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 idx="4294967295"/>
          </p:nvPr>
        </p:nvSpPr>
        <p:spPr>
          <a:xfrm>
            <a:off x="1285875" y="319088"/>
            <a:ext cx="7858125" cy="503237"/>
          </a:xfrm>
        </p:spPr>
        <p:txBody>
          <a:bodyPr/>
          <a:lstStyle/>
          <a:p>
            <a:r>
              <a:rPr lang="cs-CZ" sz="2800" smtClean="0"/>
              <a:t>Kuřácký status u dětí a dospívajících</a:t>
            </a:r>
          </a:p>
        </p:txBody>
      </p:sp>
      <p:graphicFrame>
        <p:nvGraphicFramePr>
          <p:cNvPr id="61517" name="Group 77"/>
          <p:cNvGraphicFramePr>
            <a:graphicFrameLocks noGrp="1"/>
          </p:cNvGraphicFramePr>
          <p:nvPr>
            <p:ph idx="4294967295"/>
          </p:nvPr>
        </p:nvGraphicFramePr>
        <p:xfrm>
          <a:off x="620713" y="1484313"/>
          <a:ext cx="8069262" cy="3840162"/>
        </p:xfrm>
        <a:graphic>
          <a:graphicData uri="http://schemas.openxmlformats.org/drawingml/2006/table">
            <a:tbl>
              <a:tblPr/>
              <a:tblGrid>
                <a:gridCol w="1208087"/>
                <a:gridCol w="1481138"/>
                <a:gridCol w="1346200"/>
                <a:gridCol w="1344612"/>
                <a:gridCol w="1344613"/>
                <a:gridCol w="1344612"/>
              </a:tblGrid>
              <a:tr h="3714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AB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Frekvence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AB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AB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Platná %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AB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Kumulativní %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ABAB"/>
                    </a:solidFill>
                  </a:tcPr>
                </a:tc>
              </a:tr>
              <a:tr h="371475">
                <a:tc rowSpan="7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Validní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Nikdy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338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26,8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27,3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27,3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Jedenkrát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348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27,6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28,1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55,3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Ex-kuřák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15,8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16,1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71,5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&lt; 1 týden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76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6,1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77,6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1 - 6 /týden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5,1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5,2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82,8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&gt; 6/týden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213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16,9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17,2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Celkem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1240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98,2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Missing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1,8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  <a:tr h="3714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Celkem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1263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</a:tbl>
          </a:graphicData>
        </a:graphic>
      </p:graphicFrame>
      <p:sp>
        <p:nvSpPr>
          <p:cNvPr id="28745" name="Zástupný symbol pro datum 3"/>
          <p:cNvSpPr txBox="1">
            <a:spLocks noGrp="1"/>
          </p:cNvSpPr>
          <p:nvPr/>
        </p:nvSpPr>
        <p:spPr bwMode="auto">
          <a:xfrm>
            <a:off x="7812088" y="6524625"/>
            <a:ext cx="1331912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0825D1C-ADD4-47E9-B415-23D40547C4D1}" type="datetime3">
              <a:rPr lang="cs-CZ" sz="1500" b="1">
                <a:solidFill>
                  <a:schemeClr val="bg1"/>
                </a:solidFill>
              </a:rPr>
              <a:pPr algn="r"/>
              <a:t>7/11/11</a:t>
            </a:fld>
            <a:endParaRPr lang="en-US" sz="1500" b="1">
              <a:solidFill>
                <a:schemeClr val="bg1"/>
              </a:solidFill>
            </a:endParaRPr>
          </a:p>
        </p:txBody>
      </p:sp>
      <p:sp>
        <p:nvSpPr>
          <p:cNvPr id="28746" name="Zástupný symbol pro číslo snímku 4"/>
          <p:cNvSpPr txBox="1">
            <a:spLocks noGrp="1"/>
          </p:cNvSpPr>
          <p:nvPr/>
        </p:nvSpPr>
        <p:spPr bwMode="auto">
          <a:xfrm>
            <a:off x="182563" y="6524625"/>
            <a:ext cx="9715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500" b="1">
                <a:solidFill>
                  <a:schemeClr val="bg1"/>
                </a:solidFill>
              </a:rPr>
              <a:t>strana </a:t>
            </a:r>
            <a:fld id="{5EDAF836-C98D-4EFC-AC76-617D4814D765}" type="slidenum">
              <a:rPr lang="en-US" sz="1500" b="1">
                <a:solidFill>
                  <a:schemeClr val="bg1"/>
                </a:solidFill>
              </a:rPr>
              <a:pPr/>
              <a:t>13</a:t>
            </a:fld>
            <a:endParaRPr lang="en-US" sz="1500" b="1">
              <a:solidFill>
                <a:schemeClr val="bg1"/>
              </a:solidFill>
            </a:endParaRPr>
          </a:p>
        </p:txBody>
      </p:sp>
      <p:sp>
        <p:nvSpPr>
          <p:cNvPr id="28747" name="Zástupný symbol pro zápatí 5"/>
          <p:cNvSpPr txBox="1">
            <a:spLocks noGrp="1"/>
          </p:cNvSpPr>
          <p:nvPr/>
        </p:nvSpPr>
        <p:spPr bwMode="auto">
          <a:xfrm>
            <a:off x="1258888" y="6524625"/>
            <a:ext cx="39608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500"/>
              <a:t>zkrácený název prezentace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 idx="4294967295"/>
          </p:nvPr>
        </p:nvSpPr>
        <p:spPr>
          <a:xfrm>
            <a:off x="1285875" y="319088"/>
            <a:ext cx="7858125" cy="503237"/>
          </a:xfrm>
        </p:spPr>
        <p:txBody>
          <a:bodyPr/>
          <a:lstStyle/>
          <a:p>
            <a:r>
              <a:rPr lang="cs-CZ" sz="2800" smtClean="0"/>
              <a:t>Užívání marihuany u dětí a dospívajících</a:t>
            </a:r>
          </a:p>
        </p:txBody>
      </p:sp>
      <p:graphicFrame>
        <p:nvGraphicFramePr>
          <p:cNvPr id="62529" name="Group 65"/>
          <p:cNvGraphicFramePr>
            <a:graphicFrameLocks noGrp="1"/>
          </p:cNvGraphicFramePr>
          <p:nvPr>
            <p:ph idx="4294967295"/>
          </p:nvPr>
        </p:nvGraphicFramePr>
        <p:xfrm>
          <a:off x="365125" y="1484313"/>
          <a:ext cx="8469313" cy="3097212"/>
        </p:xfrm>
        <a:graphic>
          <a:graphicData uri="http://schemas.openxmlformats.org/drawingml/2006/table">
            <a:tbl>
              <a:tblPr/>
              <a:tblGrid>
                <a:gridCol w="1268413"/>
                <a:gridCol w="1554162"/>
                <a:gridCol w="1412875"/>
                <a:gridCol w="1411288"/>
                <a:gridCol w="1411287"/>
                <a:gridCol w="1411288"/>
              </a:tblGrid>
              <a:tr h="3714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AB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Frekvence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AB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AB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Platná %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AB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Kumulativní %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ABAB"/>
                    </a:solidFill>
                  </a:tcPr>
                </a:tc>
              </a:tr>
              <a:tr h="371475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Validní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Nikdy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849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67,2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69,5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69,5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 posl. 30 dnech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7,4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7,6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77,1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 posl. 12 měs.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9,3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9,6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86,7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Celoživotní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163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12,9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13,3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Celkem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1222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96,8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Missing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3,2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  <a:tr h="3714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Celkem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1263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</a:tbl>
          </a:graphicData>
        </a:graphic>
      </p:graphicFrame>
      <p:sp>
        <p:nvSpPr>
          <p:cNvPr id="29757" name="Zástupný symbol pro datum 3"/>
          <p:cNvSpPr txBox="1">
            <a:spLocks noGrp="1"/>
          </p:cNvSpPr>
          <p:nvPr/>
        </p:nvSpPr>
        <p:spPr bwMode="auto">
          <a:xfrm>
            <a:off x="7812088" y="6524625"/>
            <a:ext cx="1331912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7F75FD8-54D4-499C-9711-6E80571A1CED}" type="datetime3">
              <a:rPr lang="cs-CZ" sz="1500" b="1">
                <a:solidFill>
                  <a:schemeClr val="bg1"/>
                </a:solidFill>
              </a:rPr>
              <a:pPr algn="r"/>
              <a:t>7/11/11</a:t>
            </a:fld>
            <a:endParaRPr lang="en-US" sz="1500" b="1">
              <a:solidFill>
                <a:schemeClr val="bg1"/>
              </a:solidFill>
            </a:endParaRPr>
          </a:p>
        </p:txBody>
      </p:sp>
      <p:sp>
        <p:nvSpPr>
          <p:cNvPr id="29758" name="Zástupný symbol pro číslo snímku 4"/>
          <p:cNvSpPr txBox="1">
            <a:spLocks noGrp="1"/>
          </p:cNvSpPr>
          <p:nvPr/>
        </p:nvSpPr>
        <p:spPr bwMode="auto">
          <a:xfrm>
            <a:off x="182563" y="6524625"/>
            <a:ext cx="9715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500" b="1">
                <a:solidFill>
                  <a:schemeClr val="bg1"/>
                </a:solidFill>
              </a:rPr>
              <a:t>strana </a:t>
            </a:r>
            <a:fld id="{2C92EF7F-3213-4B82-8BF4-F30FCFD3D5EA}" type="slidenum">
              <a:rPr lang="en-US" sz="1500" b="1">
                <a:solidFill>
                  <a:schemeClr val="bg1"/>
                </a:solidFill>
              </a:rPr>
              <a:pPr/>
              <a:t>14</a:t>
            </a:fld>
            <a:endParaRPr lang="en-US" sz="1500" b="1">
              <a:solidFill>
                <a:schemeClr val="bg1"/>
              </a:solidFill>
            </a:endParaRPr>
          </a:p>
        </p:txBody>
      </p:sp>
      <p:sp>
        <p:nvSpPr>
          <p:cNvPr id="29759" name="Zástupný symbol pro zápatí 5"/>
          <p:cNvSpPr txBox="1">
            <a:spLocks noGrp="1"/>
          </p:cNvSpPr>
          <p:nvPr/>
        </p:nvSpPr>
        <p:spPr bwMode="auto">
          <a:xfrm>
            <a:off x="1258888" y="6524625"/>
            <a:ext cx="39608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500"/>
              <a:t>zkrácený název prezentace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 idx="4294967295"/>
          </p:nvPr>
        </p:nvSpPr>
        <p:spPr>
          <a:xfrm>
            <a:off x="1476375" y="300038"/>
            <a:ext cx="7667625" cy="503237"/>
          </a:xfrm>
        </p:spPr>
        <p:txBody>
          <a:bodyPr/>
          <a:lstStyle/>
          <a:p>
            <a:r>
              <a:rPr lang="cs-CZ" smtClean="0"/>
              <a:t>Prevalence užívání návykových látek</a:t>
            </a:r>
          </a:p>
        </p:txBody>
      </p:sp>
      <p:sp>
        <p:nvSpPr>
          <p:cNvPr id="30722" name="Zástupný symbol pro obsah 2"/>
          <p:cNvSpPr>
            <a:spLocks noGrp="1"/>
          </p:cNvSpPr>
          <p:nvPr>
            <p:ph idx="4294967295"/>
          </p:nvPr>
        </p:nvSpPr>
        <p:spPr>
          <a:xfrm>
            <a:off x="630238" y="1236663"/>
            <a:ext cx="8069262" cy="4670425"/>
          </a:xfrm>
        </p:spPr>
        <p:txBody>
          <a:bodyPr/>
          <a:lstStyle/>
          <a:p>
            <a:r>
              <a:rPr lang="cs-CZ" sz="2800" smtClean="0"/>
              <a:t>Prevalence jsou u všech tří návykových látek (alkohol, tabák a marihuana) statisticky významné podle věkových skupin.</a:t>
            </a:r>
          </a:p>
          <a:p>
            <a:r>
              <a:rPr lang="cs-CZ" sz="2800" smtClean="0"/>
              <a:t>Ve vyšších věkových skupinách je i vyšší prevalence užívání.</a:t>
            </a:r>
          </a:p>
          <a:p>
            <a:r>
              <a:rPr lang="cs-CZ" sz="2800" smtClean="0"/>
              <a:t>Ve vztahu k pohlaví je užívání alkoholu a marihuany statisticky vyšší u chlapců.</a:t>
            </a:r>
          </a:p>
          <a:p>
            <a:r>
              <a:rPr lang="cs-CZ" sz="2800" smtClean="0"/>
              <a:t>V případě kouření se prevalence dle pohlaví neliší.</a:t>
            </a:r>
          </a:p>
          <a:p>
            <a:endParaRPr lang="cs-CZ" sz="2800" smtClean="0"/>
          </a:p>
          <a:p>
            <a:endParaRPr lang="cs-CZ" smtClean="0"/>
          </a:p>
        </p:txBody>
      </p:sp>
      <p:sp>
        <p:nvSpPr>
          <p:cNvPr id="30723" name="Zástupný symbol pro datum 3"/>
          <p:cNvSpPr txBox="1">
            <a:spLocks noGrp="1"/>
          </p:cNvSpPr>
          <p:nvPr/>
        </p:nvSpPr>
        <p:spPr bwMode="auto">
          <a:xfrm>
            <a:off x="7812088" y="6524625"/>
            <a:ext cx="1331912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08F3F13-1F4E-4E9B-8398-37402EFD692A}" type="datetime3">
              <a:rPr lang="cs-CZ" sz="1500" b="1">
                <a:solidFill>
                  <a:schemeClr val="bg1"/>
                </a:solidFill>
              </a:rPr>
              <a:pPr algn="r"/>
              <a:t>7/11/11</a:t>
            </a:fld>
            <a:endParaRPr lang="en-US" sz="1500" b="1">
              <a:solidFill>
                <a:schemeClr val="bg1"/>
              </a:solidFill>
            </a:endParaRPr>
          </a:p>
        </p:txBody>
      </p:sp>
      <p:sp>
        <p:nvSpPr>
          <p:cNvPr id="30724" name="Zástupný symbol pro číslo snímku 4"/>
          <p:cNvSpPr txBox="1">
            <a:spLocks noGrp="1"/>
          </p:cNvSpPr>
          <p:nvPr/>
        </p:nvSpPr>
        <p:spPr bwMode="auto">
          <a:xfrm>
            <a:off x="182563" y="6524625"/>
            <a:ext cx="9715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500" b="1">
                <a:solidFill>
                  <a:schemeClr val="bg1"/>
                </a:solidFill>
              </a:rPr>
              <a:t>strana </a:t>
            </a:r>
            <a:fld id="{CDE59A2D-D105-4617-A711-908486443EA2}" type="slidenum">
              <a:rPr lang="en-US" sz="1500" b="1">
                <a:solidFill>
                  <a:schemeClr val="bg1"/>
                </a:solidFill>
              </a:rPr>
              <a:pPr/>
              <a:t>15</a:t>
            </a:fld>
            <a:endParaRPr lang="en-US" sz="1500" b="1">
              <a:solidFill>
                <a:schemeClr val="bg1"/>
              </a:solidFill>
            </a:endParaRPr>
          </a:p>
        </p:txBody>
      </p:sp>
      <p:sp>
        <p:nvSpPr>
          <p:cNvPr id="30725" name="Zástupný symbol pro zápatí 5"/>
          <p:cNvSpPr txBox="1">
            <a:spLocks noGrp="1"/>
          </p:cNvSpPr>
          <p:nvPr/>
        </p:nvSpPr>
        <p:spPr bwMode="auto">
          <a:xfrm>
            <a:off x="1258888" y="6524625"/>
            <a:ext cx="39608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500"/>
              <a:t>zkrácený název prezentace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Užívání alkoholu v závislosti na pohlaví a věkové skupině 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4294967295"/>
          </p:nvPr>
        </p:nvGraphicFramePr>
        <p:xfrm>
          <a:off x="495300" y="1446213"/>
          <a:ext cx="8147050" cy="4286250"/>
        </p:xfrm>
        <a:graphic>
          <a:graphicData uri="http://schemas.openxmlformats.org/drawingml/2006/table">
            <a:tbl>
              <a:tblPr/>
              <a:tblGrid>
                <a:gridCol w="1230313"/>
                <a:gridCol w="1152525"/>
                <a:gridCol w="989012"/>
                <a:gridCol w="1409700"/>
                <a:gridCol w="1060450"/>
                <a:gridCol w="1152525"/>
                <a:gridCol w="1152525"/>
              </a:tblGrid>
              <a:tr h="5826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Pohlaví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ABAB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ABAB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ABA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Alkohol týdně a více než jednou týdně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AB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Celkem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ABAB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Ne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Ano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274638">
                <a:tc rowSpan="7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Chlapci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Věk. skupina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10 - 13 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Počet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148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167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  <a:tr h="2762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% ve věkové skup.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33,40%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9,70%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26,20%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14 - 15 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Počet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146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194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  <a:tr h="2190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% ve věkové skup.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33,00%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24,60%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30,40%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16 - 18 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Počet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149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128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277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% ve věkové skup.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33,60%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65,60%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43,40%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2762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  <a:tr h="247650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Dívky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Věk. skupina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10 - 13 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Počet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168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170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% ve věkové skup.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36,30%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2,10%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30,40%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  <a:tr h="2571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14 - 15 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Počet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173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2667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% ve věkové skup.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37,40%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32,00%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36,40%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  <a:tr h="2762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16 - 18 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Počet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122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186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2762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% ve věkové skup.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26,30%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66,00%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33,20%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sp>
        <p:nvSpPr>
          <p:cNvPr id="31846" name="Zástupný symbol pro datum 3"/>
          <p:cNvSpPr txBox="1">
            <a:spLocks noGrp="1"/>
          </p:cNvSpPr>
          <p:nvPr/>
        </p:nvSpPr>
        <p:spPr bwMode="auto">
          <a:xfrm>
            <a:off x="7812088" y="6524625"/>
            <a:ext cx="1331912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8C77EE4-2CA9-42D1-9362-CDE53FDC9682}" type="datetime3">
              <a:rPr lang="cs-CZ" sz="1500" b="1">
                <a:solidFill>
                  <a:schemeClr val="bg1"/>
                </a:solidFill>
              </a:rPr>
              <a:pPr algn="r"/>
              <a:t>7/11/11</a:t>
            </a:fld>
            <a:endParaRPr lang="en-US" sz="1500" b="1">
              <a:solidFill>
                <a:schemeClr val="bg1"/>
              </a:solidFill>
            </a:endParaRPr>
          </a:p>
        </p:txBody>
      </p:sp>
      <p:sp>
        <p:nvSpPr>
          <p:cNvPr id="31847" name="Zástupný symbol pro číslo snímku 4"/>
          <p:cNvSpPr txBox="1">
            <a:spLocks noGrp="1"/>
          </p:cNvSpPr>
          <p:nvPr/>
        </p:nvSpPr>
        <p:spPr bwMode="auto">
          <a:xfrm>
            <a:off x="182563" y="6524625"/>
            <a:ext cx="9715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500" b="1">
                <a:solidFill>
                  <a:schemeClr val="bg1"/>
                </a:solidFill>
              </a:rPr>
              <a:t>strana </a:t>
            </a:r>
            <a:fld id="{57696F83-124D-4D22-AD34-60B57E30D2BA}" type="slidenum">
              <a:rPr lang="en-US" sz="1500" b="1">
                <a:solidFill>
                  <a:schemeClr val="bg1"/>
                </a:solidFill>
              </a:rPr>
              <a:pPr/>
              <a:t>16</a:t>
            </a:fld>
            <a:endParaRPr lang="en-US" sz="1500" b="1">
              <a:solidFill>
                <a:schemeClr val="bg1"/>
              </a:solidFill>
            </a:endParaRPr>
          </a:p>
        </p:txBody>
      </p:sp>
      <p:sp>
        <p:nvSpPr>
          <p:cNvPr id="31848" name="Zástupný symbol pro zápatí 5"/>
          <p:cNvSpPr txBox="1">
            <a:spLocks noGrp="1"/>
          </p:cNvSpPr>
          <p:nvPr/>
        </p:nvSpPr>
        <p:spPr bwMode="auto">
          <a:xfrm>
            <a:off x="1258888" y="6524625"/>
            <a:ext cx="39608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500"/>
              <a:t>zkrácený název prezentace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000" smtClean="0"/>
              <a:t>Užívání alkoholu v závislosti na pohlaví a věkové skupině – graf výsledků</a:t>
            </a:r>
          </a:p>
        </p:txBody>
      </p:sp>
      <p:graphicFrame>
        <p:nvGraphicFramePr>
          <p:cNvPr id="65539" name="Object 3"/>
          <p:cNvGraphicFramePr>
            <a:graphicFrameLocks noChangeAspect="1"/>
          </p:cNvGraphicFramePr>
          <p:nvPr>
            <p:ph idx="4294967295"/>
          </p:nvPr>
        </p:nvGraphicFramePr>
        <p:xfrm>
          <a:off x="1457325" y="1441450"/>
          <a:ext cx="6726238" cy="4259263"/>
        </p:xfrm>
        <a:graphic>
          <a:graphicData uri="http://schemas.openxmlformats.org/presentationml/2006/ole">
            <p:oleObj spid="_x0000_s65539" name="Graf" r:id="rId3" imgW="5895975" imgH="3400425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Kouření v závislosti na pohlaví a věkové skupině</a:t>
            </a:r>
          </a:p>
        </p:txBody>
      </p:sp>
      <p:graphicFrame>
        <p:nvGraphicFramePr>
          <p:cNvPr id="41067" name="Group 107"/>
          <p:cNvGraphicFramePr>
            <a:graphicFrameLocks noGrp="1"/>
          </p:cNvGraphicFramePr>
          <p:nvPr>
            <p:ph idx="4294967295"/>
          </p:nvPr>
        </p:nvGraphicFramePr>
        <p:xfrm>
          <a:off x="476250" y="1446213"/>
          <a:ext cx="8089900" cy="4275137"/>
        </p:xfrm>
        <a:graphic>
          <a:graphicData uri="http://schemas.openxmlformats.org/drawingml/2006/table">
            <a:tbl>
              <a:tblPr/>
              <a:tblGrid>
                <a:gridCol w="1173163"/>
                <a:gridCol w="1152525"/>
                <a:gridCol w="1152525"/>
                <a:gridCol w="1627187"/>
                <a:gridCol w="679450"/>
                <a:gridCol w="1152525"/>
                <a:gridCol w="1152525"/>
              </a:tblGrid>
              <a:tr h="37147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Pohlaví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ABAB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ABAB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ABA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Pravidelné kouření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AB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Celkem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ABAB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Ne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Ano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236538">
                <a:tc rowSpan="7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Chlapci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Věk. skupina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10 - 13 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Počet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157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166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  <a:tr h="2667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% ve věkové skup.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31,30%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6,40%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25,90%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2857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14 - 15 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Počet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157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197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  <a:tr h="2667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% ve věkové skup.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31,30%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28,40%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30,70%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2857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16 - 18 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Počet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187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279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  <a:tr h="2857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% ve věkové skup.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37,30%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65,20%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43,50%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2857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  <a:tr h="266700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Dívky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Věk. skupina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10 - 13 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Počet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165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170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2571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% ve věkové skup.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37,50%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4,00%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30,10%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  <a:tr h="2857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14 - 15 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Počet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168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2762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% ve věkové skup.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38,20%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31,20%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36,60%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  <a:tr h="2857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16 - 18 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Počet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188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% ve věkové skup.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24,30%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64,80%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33,30%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sp>
        <p:nvSpPr>
          <p:cNvPr id="66662" name="Zástupný symbol pro datum 3"/>
          <p:cNvSpPr txBox="1">
            <a:spLocks noGrp="1"/>
          </p:cNvSpPr>
          <p:nvPr/>
        </p:nvSpPr>
        <p:spPr bwMode="auto">
          <a:xfrm>
            <a:off x="7812088" y="6524625"/>
            <a:ext cx="1331912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8D1E874-1E23-488F-9CB2-A80E0236ADF7}" type="datetime3">
              <a:rPr lang="cs-CZ" sz="1500" b="1">
                <a:solidFill>
                  <a:schemeClr val="bg1"/>
                </a:solidFill>
              </a:rPr>
              <a:pPr algn="r"/>
              <a:t>7/11/11</a:t>
            </a:fld>
            <a:endParaRPr lang="en-US" sz="1500" b="1">
              <a:solidFill>
                <a:schemeClr val="bg1"/>
              </a:solidFill>
            </a:endParaRPr>
          </a:p>
        </p:txBody>
      </p:sp>
      <p:sp>
        <p:nvSpPr>
          <p:cNvPr id="66663" name="Zástupný symbol pro číslo snímku 4"/>
          <p:cNvSpPr txBox="1">
            <a:spLocks noGrp="1"/>
          </p:cNvSpPr>
          <p:nvPr/>
        </p:nvSpPr>
        <p:spPr bwMode="auto">
          <a:xfrm>
            <a:off x="182563" y="6524625"/>
            <a:ext cx="9715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500" b="1">
                <a:solidFill>
                  <a:schemeClr val="bg1"/>
                </a:solidFill>
              </a:rPr>
              <a:t>strana </a:t>
            </a:r>
            <a:fld id="{55CCAE43-D68E-4A5E-A98A-E5F6B187D1BC}" type="slidenum">
              <a:rPr lang="en-US" sz="1500" b="1">
                <a:solidFill>
                  <a:schemeClr val="bg1"/>
                </a:solidFill>
              </a:rPr>
              <a:pPr/>
              <a:t>18</a:t>
            </a:fld>
            <a:endParaRPr lang="en-US" sz="1500" b="1">
              <a:solidFill>
                <a:schemeClr val="bg1"/>
              </a:solidFill>
            </a:endParaRPr>
          </a:p>
        </p:txBody>
      </p:sp>
      <p:sp>
        <p:nvSpPr>
          <p:cNvPr id="66664" name="Zástupný symbol pro zápatí 5"/>
          <p:cNvSpPr txBox="1">
            <a:spLocks noGrp="1"/>
          </p:cNvSpPr>
          <p:nvPr/>
        </p:nvSpPr>
        <p:spPr bwMode="auto">
          <a:xfrm>
            <a:off x="1258888" y="6524625"/>
            <a:ext cx="39608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500"/>
              <a:t>zkrácený název prezentace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Kouření v závislosti na pohlaví a věkové skupině – graf výsledků</a:t>
            </a:r>
          </a:p>
        </p:txBody>
      </p:sp>
      <p:graphicFrame>
        <p:nvGraphicFramePr>
          <p:cNvPr id="68611" name="Object 3"/>
          <p:cNvGraphicFramePr>
            <a:graphicFrameLocks noChangeAspect="1"/>
          </p:cNvGraphicFramePr>
          <p:nvPr>
            <p:ph idx="4294967295"/>
          </p:nvPr>
        </p:nvGraphicFramePr>
        <p:xfrm>
          <a:off x="1525588" y="1457325"/>
          <a:ext cx="6238875" cy="4140200"/>
        </p:xfrm>
        <a:graphic>
          <a:graphicData uri="http://schemas.openxmlformats.org/presentationml/2006/ole">
            <p:oleObj spid="_x0000_s68611" name="Graf" r:id="rId3" imgW="5676900" imgH="3305175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Realizátor studie a partneři projektu  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>
          <a:xfrm>
            <a:off x="620713" y="1484313"/>
            <a:ext cx="8332787" cy="4670425"/>
          </a:xfrm>
        </p:spPr>
        <p:txBody>
          <a:bodyPr/>
          <a:lstStyle/>
          <a:p>
            <a:pPr eaLnBrk="1" hangingPunct="1"/>
            <a:r>
              <a:rPr lang="cs-CZ" sz="2800" smtClean="0"/>
              <a:t>IREFREA, Španělsko</a:t>
            </a:r>
          </a:p>
          <a:p>
            <a:pPr lvl="1" eaLnBrk="1" hangingPunct="1"/>
            <a:r>
              <a:rPr lang="cs-CZ" sz="2400" smtClean="0"/>
              <a:t>Prevence, výzkum, studium rizikových faktorů, evaluace a implementace preventivních programů</a:t>
            </a:r>
          </a:p>
          <a:p>
            <a:pPr eaLnBrk="1" hangingPunct="1"/>
            <a:r>
              <a:rPr lang="cs-CZ" sz="2800" smtClean="0"/>
              <a:t>Univerzita Karlova v Praze, Centrum adiktologie</a:t>
            </a:r>
          </a:p>
          <a:p>
            <a:pPr eaLnBrk="1" hangingPunct="1"/>
            <a:r>
              <a:rPr lang="cs-CZ" sz="2800" smtClean="0"/>
              <a:t>Liverpool John Moores University, UK</a:t>
            </a:r>
          </a:p>
          <a:p>
            <a:pPr eaLnBrk="1" hangingPunct="1"/>
            <a:r>
              <a:rPr lang="cs-CZ" sz="2800" smtClean="0"/>
              <a:t>UTRIP, Slovinsko</a:t>
            </a:r>
          </a:p>
          <a:p>
            <a:pPr marL="742950" lvl="2" indent="-342900" eaLnBrk="1" hangingPunct="1"/>
            <a:r>
              <a:rPr lang="cs-CZ" smtClean="0"/>
              <a:t>Prevence rizikového chování</a:t>
            </a:r>
          </a:p>
          <a:p>
            <a:pPr eaLnBrk="1" hangingPunct="1"/>
            <a:r>
              <a:rPr lang="cs-CZ" sz="2800" smtClean="0"/>
              <a:t>STAD, Švédsko</a:t>
            </a:r>
          </a:p>
          <a:p>
            <a:pPr lvl="1" eaLnBrk="1" hangingPunct="1"/>
            <a:r>
              <a:rPr lang="cs-CZ" sz="2400" smtClean="0"/>
              <a:t> Prevence užívání alkoholu a návykových látek</a:t>
            </a:r>
          </a:p>
        </p:txBody>
      </p:sp>
      <p:sp>
        <p:nvSpPr>
          <p:cNvPr id="16387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20/10/2011</a:t>
            </a:r>
            <a:endParaRPr lang="en-US" smtClean="0"/>
          </a:p>
        </p:txBody>
      </p:sp>
      <p:sp>
        <p:nvSpPr>
          <p:cNvPr id="1638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strana </a:t>
            </a:r>
            <a:fld id="{BC8CE568-B1E1-4C58-9767-497E69F77F0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9" name="Zástupný symbol pro zápatí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cs-CZ" smtClean="0"/>
              <a:t>Posilování vlivu rodiny – EFE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Nadpis 1"/>
          <p:cNvSpPr>
            <a:spLocks noGrp="1"/>
          </p:cNvSpPr>
          <p:nvPr>
            <p:ph type="title" idx="4294967295"/>
          </p:nvPr>
        </p:nvSpPr>
        <p:spPr>
          <a:xfrm>
            <a:off x="1304925" y="300038"/>
            <a:ext cx="7515225" cy="503237"/>
          </a:xfrm>
        </p:spPr>
        <p:txBody>
          <a:bodyPr/>
          <a:lstStyle/>
          <a:p>
            <a:r>
              <a:rPr lang="cs-CZ" smtClean="0"/>
              <a:t>Marihuana v závislosti na pohlaví a věkové skupině </a:t>
            </a:r>
          </a:p>
        </p:txBody>
      </p:sp>
      <p:graphicFrame>
        <p:nvGraphicFramePr>
          <p:cNvPr id="43114" name="Group 106"/>
          <p:cNvGraphicFramePr>
            <a:graphicFrameLocks noGrp="1"/>
          </p:cNvGraphicFramePr>
          <p:nvPr>
            <p:ph idx="4294967295"/>
          </p:nvPr>
        </p:nvGraphicFramePr>
        <p:xfrm>
          <a:off x="504825" y="1541463"/>
          <a:ext cx="8089900" cy="4232275"/>
        </p:xfrm>
        <a:graphic>
          <a:graphicData uri="http://schemas.openxmlformats.org/drawingml/2006/table">
            <a:tbl>
              <a:tblPr/>
              <a:tblGrid>
                <a:gridCol w="1173163"/>
                <a:gridCol w="1152525"/>
                <a:gridCol w="1055687"/>
                <a:gridCol w="1428750"/>
                <a:gridCol w="974725"/>
                <a:gridCol w="1152525"/>
                <a:gridCol w="1152525"/>
              </a:tblGrid>
              <a:tr h="37147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Pohlaví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ABAB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ABAB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ABAB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Marihuana v posl. roce</a:t>
                      </a:r>
                      <a:endParaRPr kumimoji="0" lang="en-US" sz="13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AB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Celkem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AABAB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Ne</a:t>
                      </a:r>
                    </a:p>
                  </a:txBody>
                  <a:tcPr marL="9525" marR="9525" marT="9525" marB="0" anchor="b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Ano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288925">
                <a:tc rowSpan="7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Chlapci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Věk. skupina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10 - 13 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Počet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154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161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  <a:tr h="2762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% ve věkové skup.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30,20%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5,70%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25,50%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2857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14 - 15 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Počet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162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197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  <a:tr h="2667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% ve věkové skup.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31,80%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28,70%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31,20%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2762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16 - 18 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Počet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194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274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  <a:tr h="2571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% ve věkové skup.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38,00%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65,60%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43,40%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2667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  <a:tr h="276225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Dívky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Věk. skupina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10 - 13 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Počet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165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166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2762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% ve věkové skup.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34,30%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1,20%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29,50%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14 - 15 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Počet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180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207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2571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% ve věkové skup.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37,40%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33,30%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36,80%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  <a:tr h="2667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16 - 18 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Počet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136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189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E2E2"/>
                    </a:solidFill>
                  </a:tcPr>
                </a:tc>
              </a:tr>
              <a:tr h="2571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% ve věkové skup.</a:t>
                      </a: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28,30%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65,40%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33,60%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sp>
        <p:nvSpPr>
          <p:cNvPr id="69734" name="Zástupný symbol pro datum 3"/>
          <p:cNvSpPr txBox="1">
            <a:spLocks noGrp="1"/>
          </p:cNvSpPr>
          <p:nvPr/>
        </p:nvSpPr>
        <p:spPr bwMode="auto">
          <a:xfrm>
            <a:off x="7812088" y="6524625"/>
            <a:ext cx="1331912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6935DEA-6F47-4860-A56C-80A2EA65DFD2}" type="datetime3">
              <a:rPr lang="cs-CZ" sz="1500" b="1">
                <a:solidFill>
                  <a:schemeClr val="bg1"/>
                </a:solidFill>
              </a:rPr>
              <a:pPr algn="r"/>
              <a:t>7/11/11</a:t>
            </a:fld>
            <a:endParaRPr lang="en-US" sz="1500" b="1">
              <a:solidFill>
                <a:schemeClr val="bg1"/>
              </a:solidFill>
            </a:endParaRPr>
          </a:p>
        </p:txBody>
      </p:sp>
      <p:sp>
        <p:nvSpPr>
          <p:cNvPr id="69735" name="Zástupný symbol pro číslo snímku 4"/>
          <p:cNvSpPr txBox="1">
            <a:spLocks noGrp="1"/>
          </p:cNvSpPr>
          <p:nvPr/>
        </p:nvSpPr>
        <p:spPr bwMode="auto">
          <a:xfrm>
            <a:off x="182563" y="6524625"/>
            <a:ext cx="9715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500" b="1">
                <a:solidFill>
                  <a:schemeClr val="bg1"/>
                </a:solidFill>
              </a:rPr>
              <a:t>strana </a:t>
            </a:r>
            <a:fld id="{47AA48C4-F3A4-487D-B2A6-010B07D0544F}" type="slidenum">
              <a:rPr lang="en-US" sz="1500" b="1">
                <a:solidFill>
                  <a:schemeClr val="bg1"/>
                </a:solidFill>
              </a:rPr>
              <a:pPr/>
              <a:t>20</a:t>
            </a:fld>
            <a:endParaRPr lang="en-US" sz="1500" b="1">
              <a:solidFill>
                <a:schemeClr val="bg1"/>
              </a:solidFill>
            </a:endParaRPr>
          </a:p>
        </p:txBody>
      </p:sp>
      <p:sp>
        <p:nvSpPr>
          <p:cNvPr id="69736" name="Zástupný symbol pro zápatí 5"/>
          <p:cNvSpPr txBox="1">
            <a:spLocks noGrp="1"/>
          </p:cNvSpPr>
          <p:nvPr/>
        </p:nvSpPr>
        <p:spPr bwMode="auto">
          <a:xfrm>
            <a:off x="1258888" y="6524625"/>
            <a:ext cx="39608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500"/>
              <a:t>zkrácený název prezentace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2800" smtClean="0"/>
              <a:t>Marihuana v závislosti na pohlaví a věkové skupině – graf výsledků</a:t>
            </a:r>
          </a:p>
        </p:txBody>
      </p:sp>
      <p:graphicFrame>
        <p:nvGraphicFramePr>
          <p:cNvPr id="70659" name="Object 3"/>
          <p:cNvGraphicFramePr>
            <a:graphicFrameLocks noChangeAspect="1"/>
          </p:cNvGraphicFramePr>
          <p:nvPr>
            <p:ph idx="4294967295"/>
          </p:nvPr>
        </p:nvGraphicFramePr>
        <p:xfrm>
          <a:off x="719138" y="1247775"/>
          <a:ext cx="7650162" cy="4906963"/>
        </p:xfrm>
        <a:graphic>
          <a:graphicData uri="http://schemas.openxmlformats.org/presentationml/2006/ole">
            <p:oleObj spid="_x0000_s70659" name="Graf" r:id="rId3" imgW="5895975" imgH="3438525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/>
              <a:t>Výskyt rizikového chování u dětí ve vztahu k výchovným stylům rodičů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1414463"/>
            <a:ext cx="8069263" cy="48926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000" smtClean="0"/>
              <a:t>V</a:t>
            </a:r>
            <a:r>
              <a:rPr lang="cs-CZ" sz="2000" smtClean="0"/>
              <a:t>e v</a:t>
            </a:r>
            <a:r>
              <a:rPr lang="es-ES" sz="2000" smtClean="0"/>
              <a:t>ztah</a:t>
            </a:r>
            <a:r>
              <a:rPr lang="cs-CZ" sz="2000" smtClean="0"/>
              <a:t>u k užívání alkoholu ve frekvenci jednou týdně a častěji se jako statisticky významná ukázala vnímaná vřelost ze strany otce (</a:t>
            </a:r>
            <a:r>
              <a:rPr lang="cs-CZ" sz="2000" smtClean="0">
                <a:cs typeface="Arial" charset="0"/>
              </a:rPr>
              <a:t>p</a:t>
            </a:r>
            <a:r>
              <a:rPr lang="en-US" sz="2000" smtClean="0">
                <a:cs typeface="Arial" charset="0"/>
              </a:rPr>
              <a:t>&lt;</a:t>
            </a:r>
            <a:r>
              <a:rPr lang="cs-CZ" sz="2000" smtClean="0"/>
              <a:t>0,001) a matky (</a:t>
            </a:r>
            <a:r>
              <a:rPr lang="cs-CZ" sz="2000" smtClean="0">
                <a:cs typeface="Arial" charset="0"/>
              </a:rPr>
              <a:t>p</a:t>
            </a:r>
            <a:r>
              <a:rPr lang="en-US" sz="2000" smtClean="0">
                <a:cs typeface="Arial" charset="0"/>
              </a:rPr>
              <a:t>&lt;</a:t>
            </a:r>
            <a:r>
              <a:rPr lang="cs-CZ" sz="2000" smtClean="0"/>
              <a:t>0,001).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Výskyt pravidelného kouření byl statisticky významný v souvislosti s </a:t>
            </a:r>
            <a:r>
              <a:rPr lang="es-ES" sz="2000" smtClean="0"/>
              <a:t>percepc</a:t>
            </a:r>
            <a:r>
              <a:rPr lang="cs-CZ" sz="2000" smtClean="0"/>
              <a:t>í</a:t>
            </a:r>
            <a:r>
              <a:rPr lang="es-ES" sz="2000" smtClean="0"/>
              <a:t> </a:t>
            </a:r>
            <a:r>
              <a:rPr lang="cs-CZ" sz="2000" smtClean="0"/>
              <a:t>vyžadování </a:t>
            </a:r>
            <a:r>
              <a:rPr lang="es-ES" sz="2000" smtClean="0"/>
              <a:t>rodinných pravidel</a:t>
            </a:r>
            <a:r>
              <a:rPr lang="cs-CZ" sz="2000" smtClean="0"/>
              <a:t> (</a:t>
            </a:r>
            <a:r>
              <a:rPr lang="cs-CZ" sz="2000" smtClean="0">
                <a:cs typeface="Arial" charset="0"/>
              </a:rPr>
              <a:t>p</a:t>
            </a:r>
            <a:r>
              <a:rPr lang="en-US" sz="2000" smtClean="0">
                <a:cs typeface="Arial" charset="0"/>
              </a:rPr>
              <a:t>&lt;</a:t>
            </a:r>
            <a:r>
              <a:rPr lang="cs-CZ" sz="2000" smtClean="0"/>
              <a:t>0,001)</a:t>
            </a:r>
            <a:r>
              <a:rPr lang="es-ES" sz="2000" smtClean="0"/>
              <a:t>, </a:t>
            </a:r>
            <a:r>
              <a:rPr lang="cs-CZ" sz="2000" smtClean="0"/>
              <a:t>m</a:t>
            </a:r>
            <a:r>
              <a:rPr lang="es-ES" sz="2000" smtClean="0"/>
              <a:t>ír</a:t>
            </a:r>
            <a:r>
              <a:rPr lang="cs-CZ" sz="2000" smtClean="0"/>
              <a:t>o</a:t>
            </a:r>
            <a:r>
              <a:rPr lang="es-ES" sz="2000" smtClean="0"/>
              <a:t>u rodičovské kontroly </a:t>
            </a:r>
            <a:r>
              <a:rPr lang="cs-CZ" sz="2000" smtClean="0"/>
              <a:t>(p</a:t>
            </a:r>
            <a:r>
              <a:rPr lang="en-US" sz="2000" smtClean="0">
                <a:cs typeface="Arial" charset="0"/>
              </a:rPr>
              <a:t>&lt;</a:t>
            </a:r>
            <a:r>
              <a:rPr lang="cs-CZ" sz="2000" smtClean="0"/>
              <a:t>0,05) a</a:t>
            </a:r>
            <a:r>
              <a:rPr lang="es-ES" sz="2000" smtClean="0"/>
              <a:t> vřelost</a:t>
            </a:r>
            <a:r>
              <a:rPr lang="cs-CZ" sz="2000" smtClean="0"/>
              <a:t>í</a:t>
            </a:r>
            <a:r>
              <a:rPr lang="es-ES" sz="2000" smtClean="0"/>
              <a:t> ze strany otce</a:t>
            </a:r>
            <a:r>
              <a:rPr lang="cs-CZ" sz="2000" smtClean="0"/>
              <a:t> i matky (</a:t>
            </a:r>
            <a:r>
              <a:rPr lang="cs-CZ" sz="2000" smtClean="0">
                <a:cs typeface="Arial" charset="0"/>
              </a:rPr>
              <a:t>p</a:t>
            </a:r>
            <a:r>
              <a:rPr lang="en-US" sz="2000" smtClean="0">
                <a:cs typeface="Arial" charset="0"/>
              </a:rPr>
              <a:t>&lt;</a:t>
            </a:r>
            <a:r>
              <a:rPr lang="cs-CZ" sz="2000" smtClean="0"/>
              <a:t>0,001)</a:t>
            </a:r>
            <a:r>
              <a:rPr lang="es-ES" sz="2000" smtClean="0"/>
              <a:t>.</a:t>
            </a:r>
            <a:endParaRPr lang="cs-CZ" sz="2000" smtClean="0"/>
          </a:p>
          <a:p>
            <a:pPr>
              <a:lnSpc>
                <a:spcPct val="80000"/>
              </a:lnSpc>
            </a:pPr>
            <a:r>
              <a:rPr lang="cs-CZ" sz="2000" smtClean="0"/>
              <a:t>Užívání marihuany v posledním roce se ukázalo jako statisticky významné ve vztahu k vnímání vyžadování </a:t>
            </a:r>
            <a:r>
              <a:rPr lang="es-ES" sz="2000" smtClean="0"/>
              <a:t>rodinných pravidel</a:t>
            </a:r>
            <a:r>
              <a:rPr lang="cs-CZ" sz="2000" smtClean="0"/>
              <a:t> (</a:t>
            </a:r>
            <a:r>
              <a:rPr lang="cs-CZ" sz="2000" smtClean="0">
                <a:cs typeface="Arial" charset="0"/>
              </a:rPr>
              <a:t>p</a:t>
            </a:r>
            <a:r>
              <a:rPr lang="en-US" sz="2000" smtClean="0">
                <a:cs typeface="Arial" charset="0"/>
              </a:rPr>
              <a:t>&lt;</a:t>
            </a:r>
            <a:r>
              <a:rPr lang="cs-CZ" sz="2000" smtClean="0"/>
              <a:t>0,05)</a:t>
            </a:r>
            <a:r>
              <a:rPr lang="es-ES" sz="2000" smtClean="0"/>
              <a:t>, </a:t>
            </a:r>
            <a:r>
              <a:rPr lang="cs-CZ" sz="2000" smtClean="0"/>
              <a:t>m</a:t>
            </a:r>
            <a:r>
              <a:rPr lang="es-ES" sz="2000" smtClean="0"/>
              <a:t>ír</a:t>
            </a:r>
            <a:r>
              <a:rPr lang="cs-CZ" sz="2000" smtClean="0"/>
              <a:t>o</a:t>
            </a:r>
            <a:r>
              <a:rPr lang="es-ES" sz="2000" smtClean="0"/>
              <a:t>u </a:t>
            </a:r>
            <a:r>
              <a:rPr lang="cs-CZ" sz="2000" smtClean="0"/>
              <a:t>matčiny </a:t>
            </a:r>
            <a:r>
              <a:rPr lang="es-ES" sz="2000" smtClean="0"/>
              <a:t>kontroly </a:t>
            </a:r>
            <a:r>
              <a:rPr lang="cs-CZ" sz="2000" smtClean="0"/>
              <a:t>(p</a:t>
            </a:r>
            <a:r>
              <a:rPr lang="en-US" sz="2000" smtClean="0">
                <a:cs typeface="Arial" charset="0"/>
              </a:rPr>
              <a:t>&lt;</a:t>
            </a:r>
            <a:r>
              <a:rPr lang="cs-CZ" sz="2000" smtClean="0"/>
              <a:t>0,01) a</a:t>
            </a:r>
            <a:r>
              <a:rPr lang="es-ES" sz="2000" smtClean="0"/>
              <a:t> vřelost</a:t>
            </a:r>
            <a:r>
              <a:rPr lang="cs-CZ" sz="2000" smtClean="0"/>
              <a:t>í</a:t>
            </a:r>
            <a:r>
              <a:rPr lang="es-ES" sz="2000" smtClean="0"/>
              <a:t> ze strany otce</a:t>
            </a:r>
            <a:r>
              <a:rPr lang="cs-CZ" sz="2000" smtClean="0"/>
              <a:t> i matky (</a:t>
            </a:r>
            <a:r>
              <a:rPr lang="cs-CZ" sz="2000" smtClean="0">
                <a:cs typeface="Arial" charset="0"/>
              </a:rPr>
              <a:t>p</a:t>
            </a:r>
            <a:r>
              <a:rPr lang="en-US" sz="2000" smtClean="0">
                <a:cs typeface="Arial" charset="0"/>
              </a:rPr>
              <a:t>&lt;</a:t>
            </a:r>
            <a:r>
              <a:rPr lang="cs-CZ" sz="2000" smtClean="0"/>
              <a:t>0,01)</a:t>
            </a:r>
            <a:r>
              <a:rPr lang="es-ES" sz="2000" smtClean="0"/>
              <a:t>.</a:t>
            </a:r>
            <a:endParaRPr lang="cs-CZ" sz="2000" smtClean="0"/>
          </a:p>
          <a:p>
            <a:pPr>
              <a:lnSpc>
                <a:spcPct val="80000"/>
              </a:lnSpc>
            </a:pPr>
            <a:r>
              <a:rPr lang="es-ES" sz="2000" smtClean="0"/>
              <a:t>Žádné rozdíly </a:t>
            </a:r>
            <a:r>
              <a:rPr lang="cs-CZ" sz="2000" smtClean="0"/>
              <a:t>nebyly zaznamenány</a:t>
            </a:r>
            <a:r>
              <a:rPr lang="es-ES" sz="2000" smtClean="0"/>
              <a:t> pokud jde o míru diskutování různých problémů s rodiči.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Vztahy</a:t>
            </a:r>
            <a:r>
              <a:rPr lang="es-ES" sz="2000" smtClean="0"/>
              <a:t> jsou velmi podobné u všech tří rizikových látek</a:t>
            </a:r>
            <a:r>
              <a:rPr lang="cs-CZ" sz="2000" smtClean="0"/>
              <a:t>.</a:t>
            </a:r>
          </a:p>
          <a:p>
            <a:pPr>
              <a:lnSpc>
                <a:spcPct val="80000"/>
              </a:lnSpc>
            </a:pPr>
            <a:r>
              <a:rPr lang="cs-CZ" sz="2000" smtClean="0"/>
              <a:t>Š</a:t>
            </a:r>
            <a:r>
              <a:rPr lang="es-ES" sz="2000" smtClean="0"/>
              <a:t>kálové průměry jsou sice z hlediska skupin statisticky významné, klinický význam z hlediska velikosti bodového rozdílu není velký.</a:t>
            </a:r>
            <a:endParaRPr lang="cs-CZ" sz="2000" smtClean="0"/>
          </a:p>
          <a:p>
            <a:pPr>
              <a:lnSpc>
                <a:spcPct val="80000"/>
              </a:lnSpc>
            </a:pPr>
            <a:r>
              <a:rPr lang="es-ES" sz="2000" smtClean="0"/>
              <a:t>Více podkladů pro interpretac</a:t>
            </a:r>
            <a:r>
              <a:rPr lang="cs-CZ" sz="2000" smtClean="0"/>
              <a:t>e</a:t>
            </a:r>
            <a:r>
              <a:rPr lang="es-ES" sz="2000" smtClean="0"/>
              <a:t> přinese vyhodnocení výpověd</a:t>
            </a:r>
            <a:r>
              <a:rPr lang="cs-CZ" sz="2000" smtClean="0"/>
              <a:t>í</a:t>
            </a:r>
            <a:r>
              <a:rPr lang="es-ES" sz="2000" smtClean="0"/>
              <a:t> rodičů oproti </a:t>
            </a:r>
            <a:r>
              <a:rPr lang="cs-CZ" sz="2000" smtClean="0"/>
              <a:t>odpovědím</a:t>
            </a:r>
            <a:r>
              <a:rPr lang="es-ES" sz="2000" smtClean="0"/>
              <a:t> dětí, které se právě zpracovává.</a:t>
            </a:r>
            <a:endParaRPr lang="cs-CZ" sz="200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H="1" flipV="1">
            <a:off x="8399463" y="6359525"/>
            <a:ext cx="46037" cy="46038"/>
          </a:xfrm>
        </p:spPr>
        <p:txBody>
          <a:bodyPr/>
          <a:lstStyle/>
          <a:p>
            <a:pPr eaLnBrk="1" hangingPunct="1">
              <a:defRPr/>
            </a:pPr>
            <a:endParaRPr lang="cs-CZ" sz="1600" dirty="0">
              <a:latin typeface="+mn-lt"/>
            </a:endParaRPr>
          </a:p>
        </p:txBody>
      </p:sp>
      <p:sp>
        <p:nvSpPr>
          <p:cNvPr id="72706" name="Zástupný symbol pro text 2"/>
          <p:cNvSpPr>
            <a:spLocks noGrp="1"/>
          </p:cNvSpPr>
          <p:nvPr>
            <p:ph type="body" idx="1"/>
          </p:nvPr>
        </p:nvSpPr>
        <p:spPr>
          <a:xfrm>
            <a:off x="941388" y="896938"/>
            <a:ext cx="7772400" cy="3036887"/>
          </a:xfrm>
        </p:spPr>
        <p:txBody>
          <a:bodyPr/>
          <a:lstStyle/>
          <a:p>
            <a:pPr algn="ctr" eaLnBrk="1" hangingPunct="1"/>
            <a:r>
              <a:rPr lang="cs-CZ" sz="3600" smtClean="0"/>
              <a:t>Děkuji za pozornost</a:t>
            </a:r>
            <a:endParaRPr lang="cs-CZ" sz="3600" smtClean="0">
              <a:sym typeface="Wingdings" pitchFamily="2" charset="2"/>
            </a:endParaRPr>
          </a:p>
          <a:p>
            <a:pPr algn="ctr" eaLnBrk="1" hangingPunct="1"/>
            <a:endParaRPr lang="cs-CZ" sz="3200" smtClean="0">
              <a:sym typeface="Wingdings" pitchFamily="2" charset="2"/>
            </a:endParaRPr>
          </a:p>
          <a:p>
            <a:pPr algn="ctr" eaLnBrk="1" hangingPunct="1">
              <a:spcBef>
                <a:spcPts val="388"/>
              </a:spcBef>
            </a:pPr>
            <a:r>
              <a:rPr lang="cs-CZ" sz="2400" smtClean="0">
                <a:hlinkClick r:id="rId2"/>
              </a:rPr>
              <a:t>cablova@adiktologie.cz</a:t>
            </a:r>
            <a:endParaRPr lang="cs-CZ" sz="2400" smtClean="0"/>
          </a:p>
        </p:txBody>
      </p:sp>
      <p:sp>
        <p:nvSpPr>
          <p:cNvPr id="72707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07/11/2011</a:t>
            </a:r>
            <a:endParaRPr lang="en-US" smtClean="0"/>
          </a:p>
          <a:p>
            <a:endParaRPr lang="en-US" smtClean="0"/>
          </a:p>
        </p:txBody>
      </p:sp>
      <p:sp>
        <p:nvSpPr>
          <p:cNvPr id="7270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strana </a:t>
            </a:r>
            <a:fld id="{2F97B3B6-E25D-4333-82F5-0DF0C4B3D20D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72709" name="Zástupný symbol pro zápatí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cs-CZ" smtClean="0"/>
              <a:t>Posilování vlivu rodiny – EFE </a:t>
            </a:r>
          </a:p>
          <a:p>
            <a:endParaRPr lang="cs-CZ" smtClean="0"/>
          </a:p>
        </p:txBody>
      </p:sp>
      <p:pic>
        <p:nvPicPr>
          <p:cNvPr id="72710" name="Picture 4" descr="sponzor log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5327650"/>
            <a:ext cx="8620125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Cíle výzkumné studie 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sz="2300" smtClean="0"/>
              <a:t>Zjistit fakta o možnostech posilování rodin v prevenci </a:t>
            </a:r>
          </a:p>
          <a:p>
            <a:pPr eaLnBrk="1" hangingPunct="1"/>
            <a:r>
              <a:rPr lang="cs-CZ" sz="2300" smtClean="0"/>
              <a:t>Zkoumat možnosti preventivních aktivit v rámci rodiny</a:t>
            </a:r>
          </a:p>
          <a:p>
            <a:pPr eaLnBrk="1" hangingPunct="1"/>
            <a:r>
              <a:rPr lang="cs-CZ" sz="2300" smtClean="0"/>
              <a:t>Realizovat dotazníkové šetření pomocí sběru dat od rodičů a dětí zjišťující výskyt rizikového chování </a:t>
            </a:r>
          </a:p>
          <a:p>
            <a:pPr eaLnBrk="1" hangingPunct="1"/>
            <a:r>
              <a:rPr lang="cs-CZ" sz="2300" smtClean="0"/>
              <a:t>Zmapovat síť a úroveň rodičovských organizací</a:t>
            </a:r>
          </a:p>
          <a:p>
            <a:pPr eaLnBrk="1" hangingPunct="1"/>
            <a:r>
              <a:rPr lang="cs-CZ" sz="2300" smtClean="0"/>
              <a:t>Spolupracovat s těmito organizacemi</a:t>
            </a:r>
          </a:p>
          <a:p>
            <a:pPr eaLnBrk="1" hangingPunct="1"/>
            <a:r>
              <a:rPr lang="cs-CZ" sz="2300" smtClean="0"/>
              <a:t>Zpracovat příklady „dobré praxe“ do jednotné formy </a:t>
            </a:r>
          </a:p>
          <a:p>
            <a:pPr eaLnBrk="1" hangingPunct="1"/>
            <a:r>
              <a:rPr lang="cs-CZ" sz="2300" smtClean="0"/>
              <a:t>Nastavit strategický plán pro diseminaci hlavních zjištění</a:t>
            </a:r>
          </a:p>
          <a:p>
            <a:pPr eaLnBrk="1" hangingPunct="1"/>
            <a:r>
              <a:rPr lang="cs-CZ" sz="2300" smtClean="0"/>
              <a:t>Zajistit jejich rozšíření skrz organizační síť.</a:t>
            </a:r>
          </a:p>
          <a:p>
            <a:pPr eaLnBrk="1" hangingPunct="1"/>
            <a:endParaRPr lang="cs-CZ" sz="2300" smtClean="0"/>
          </a:p>
          <a:p>
            <a:pPr eaLnBrk="1" hangingPunct="1"/>
            <a:endParaRPr lang="cs-CZ" sz="2300" smtClean="0"/>
          </a:p>
        </p:txBody>
      </p:sp>
      <p:sp>
        <p:nvSpPr>
          <p:cNvPr id="17411" name="Zástupný symbol pro datum 3"/>
          <p:cNvSpPr txBox="1">
            <a:spLocks noGrp="1"/>
          </p:cNvSpPr>
          <p:nvPr/>
        </p:nvSpPr>
        <p:spPr bwMode="auto">
          <a:xfrm>
            <a:off x="7812088" y="6524625"/>
            <a:ext cx="1331912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cs-CZ" sz="1500" b="1">
                <a:solidFill>
                  <a:schemeClr val="bg1"/>
                </a:solidFill>
              </a:rPr>
              <a:t>20/10/2011</a:t>
            </a:r>
            <a:endParaRPr lang="en-US" sz="1500" b="1">
              <a:solidFill>
                <a:schemeClr val="bg1"/>
              </a:solidFill>
            </a:endParaRPr>
          </a:p>
        </p:txBody>
      </p:sp>
      <p:sp>
        <p:nvSpPr>
          <p:cNvPr id="17412" name="Zástupný symbol pro číslo snímku 4"/>
          <p:cNvSpPr txBox="1">
            <a:spLocks noGrp="1"/>
          </p:cNvSpPr>
          <p:nvPr/>
        </p:nvSpPr>
        <p:spPr bwMode="auto">
          <a:xfrm>
            <a:off x="182563" y="6524625"/>
            <a:ext cx="9715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500" b="1">
                <a:solidFill>
                  <a:schemeClr val="bg1"/>
                </a:solidFill>
              </a:rPr>
              <a:t>strana </a:t>
            </a:r>
            <a:fld id="{0C4D9BED-D783-4829-B44C-5B57F54E720B}" type="slidenum">
              <a:rPr lang="en-US" sz="1500" b="1">
                <a:solidFill>
                  <a:schemeClr val="bg1"/>
                </a:solidFill>
              </a:rPr>
              <a:pPr/>
              <a:t>3</a:t>
            </a:fld>
            <a:endParaRPr lang="en-US" sz="1500" b="1">
              <a:solidFill>
                <a:schemeClr val="bg1"/>
              </a:solidFill>
            </a:endParaRPr>
          </a:p>
        </p:txBody>
      </p:sp>
      <p:sp>
        <p:nvSpPr>
          <p:cNvPr id="17413" name="Zástupný symbol pro zápatí 5"/>
          <p:cNvSpPr txBox="1">
            <a:spLocks noGrp="1"/>
          </p:cNvSpPr>
          <p:nvPr/>
        </p:nvSpPr>
        <p:spPr bwMode="auto">
          <a:xfrm>
            <a:off x="1258888" y="6524625"/>
            <a:ext cx="39608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500"/>
              <a:t>Posilování vlivu rodiny – EFE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Výzkumný soubor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>
          <a:xfrm>
            <a:off x="495300" y="1484313"/>
            <a:ext cx="8315325" cy="4670425"/>
          </a:xfrm>
        </p:spPr>
        <p:txBody>
          <a:bodyPr/>
          <a:lstStyle/>
          <a:p>
            <a:pPr eaLnBrk="1" hangingPunct="1"/>
            <a:r>
              <a:rPr lang="cs-CZ" sz="2800" smtClean="0"/>
              <a:t>Adolescenti - žáci a studenti ze základních či středních škol z Prahy, Středočeského kraje, Ústeckého kraje a Moravskoslezského kraje.</a:t>
            </a:r>
          </a:p>
          <a:p>
            <a:pPr eaLnBrk="1" hangingPunct="1"/>
            <a:r>
              <a:rPr lang="cs-CZ" sz="2800" smtClean="0"/>
              <a:t>Předpokládaný celkový počet 1500 adolescentů.</a:t>
            </a:r>
          </a:p>
          <a:p>
            <a:pPr eaLnBrk="1" hangingPunct="1"/>
            <a:endParaRPr lang="cs-CZ" sz="2800" smtClean="0"/>
          </a:p>
          <a:p>
            <a:pPr eaLnBrk="1" hangingPunct="1"/>
            <a:r>
              <a:rPr lang="cs-CZ" sz="2800" smtClean="0"/>
              <a:t>Rodiče žáků a studentů z Prahy, Středočeského,  Ústeckého a Moravskoslezského kraje.</a:t>
            </a:r>
          </a:p>
          <a:p>
            <a:pPr eaLnBrk="1" hangingPunct="1"/>
            <a:r>
              <a:rPr lang="cs-CZ" sz="2800" smtClean="0"/>
              <a:t>Předpokládaný celkový počet cca 500 dotazníků – nelze očekávat 100 % účast rodičů.</a:t>
            </a:r>
          </a:p>
        </p:txBody>
      </p:sp>
      <p:sp>
        <p:nvSpPr>
          <p:cNvPr id="18435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20/10/2011</a:t>
            </a:r>
            <a:endParaRPr lang="en-US" smtClean="0"/>
          </a:p>
          <a:p>
            <a:endParaRPr lang="en-US" smtClean="0"/>
          </a:p>
        </p:txBody>
      </p:sp>
      <p:sp>
        <p:nvSpPr>
          <p:cNvPr id="1843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strana </a:t>
            </a:r>
            <a:fld id="{A266C0F2-313C-41F6-A903-8722A1DC7F02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7" name="Zástupný symbol pro zápatí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cs-CZ" smtClean="0"/>
              <a:t>Posilování vlivu rodiny – EFE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000" smtClean="0"/>
              <a:t>Kvantitativní část: dotazníková studie </a:t>
            </a:r>
            <a:endParaRPr lang="cs-CZ" smtClean="0"/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Pro kvantitativní část studie byly ve spolupráci partnerů studie vytvořeny dva dotazníky:</a:t>
            </a:r>
          </a:p>
          <a:p>
            <a:pPr lvl="1" eaLnBrk="1" hangingPunct="1"/>
            <a:r>
              <a:rPr lang="cs-CZ" sz="2200" smtClean="0"/>
              <a:t>A) Dotazník pro žáky/studenty </a:t>
            </a:r>
          </a:p>
          <a:p>
            <a:pPr lvl="1" eaLnBrk="1" hangingPunct="1"/>
            <a:r>
              <a:rPr lang="cs-CZ" sz="2200" smtClean="0"/>
              <a:t>B) Dotazník pro rodiče</a:t>
            </a:r>
          </a:p>
          <a:p>
            <a:pPr eaLnBrk="1" hangingPunct="1"/>
            <a:endParaRPr lang="cs-CZ" sz="2400" smtClean="0"/>
          </a:p>
          <a:p>
            <a:pPr eaLnBrk="1" hangingPunct="1"/>
            <a:r>
              <a:rPr lang="cs-CZ" sz="2400" smtClean="0"/>
              <a:t>Dotazníky byly distribuovány výzkumnými asistenty na školy a prostřednictvím dětí rodičům. </a:t>
            </a:r>
          </a:p>
          <a:p>
            <a:pPr eaLnBrk="1" hangingPunct="1"/>
            <a:r>
              <a:rPr lang="cs-CZ" sz="2400" smtClean="0"/>
              <a:t>Rodiče je po vyplnění odeslali poštou na naši adresu.</a:t>
            </a:r>
          </a:p>
          <a:p>
            <a:pPr eaLnBrk="1" hangingPunct="1"/>
            <a:r>
              <a:rPr lang="cs-CZ" sz="2400" smtClean="0"/>
              <a:t>Pro zvýšení návratnosti byl vytvořen speciální on-line dotazník pro rodiče - dostupný na: www.efe-studie.cz</a:t>
            </a:r>
          </a:p>
          <a:p>
            <a:pPr eaLnBrk="1" hangingPunct="1"/>
            <a:endParaRPr lang="cs-CZ" sz="2000" smtClean="0"/>
          </a:p>
          <a:p>
            <a:pPr eaLnBrk="1" hangingPunct="1"/>
            <a:endParaRPr lang="cs-CZ" sz="2000" smtClean="0"/>
          </a:p>
        </p:txBody>
      </p:sp>
      <p:sp>
        <p:nvSpPr>
          <p:cNvPr id="19459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20/10/2011</a:t>
            </a:r>
            <a:endParaRPr lang="en-US" smtClean="0"/>
          </a:p>
          <a:p>
            <a:endParaRPr lang="en-US" smtClean="0"/>
          </a:p>
        </p:txBody>
      </p:sp>
      <p:sp>
        <p:nvSpPr>
          <p:cNvPr id="19460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strana </a:t>
            </a:r>
            <a:fld id="{498F9B33-BCA0-4DBE-B841-623B8D4D222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9461" name="Zástupný symbol pro zápatí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cs-CZ" smtClean="0"/>
              <a:t>Posilování vlivu rodiny – EFE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17BBB13-3064-4850-9B0F-664A5B8A53FF}" type="datetime3">
              <a:rPr lang="cs-CZ" smtClean="0"/>
              <a:pPr/>
              <a:t>7/11/11</a:t>
            </a:fld>
            <a:endParaRPr lang="en-US" smtClean="0"/>
          </a:p>
        </p:txBody>
      </p:sp>
      <p:sp>
        <p:nvSpPr>
          <p:cNvPr id="20482" name="Rectangle 6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strana </a:t>
            </a:r>
            <a:fld id="{2DEF066E-1F89-4684-8079-F9DB4DB05CE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Dimenze dotazníků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/>
              <a:t>Dotazníky zjišťují hodnoty na škálách:</a:t>
            </a:r>
          </a:p>
          <a:p>
            <a:endParaRPr lang="cs-CZ" sz="1000" smtClean="0"/>
          </a:p>
          <a:p>
            <a:pPr lvl="1"/>
            <a:r>
              <a:rPr lang="cs-CZ" sz="2400" smtClean="0"/>
              <a:t>Škála rodinných pravidel</a:t>
            </a:r>
          </a:p>
          <a:p>
            <a:pPr lvl="1"/>
            <a:r>
              <a:rPr lang="cs-CZ" sz="2400" smtClean="0"/>
              <a:t>Škála komunikace v rodině</a:t>
            </a:r>
          </a:p>
          <a:p>
            <a:pPr lvl="1"/>
            <a:r>
              <a:rPr lang="cs-CZ" sz="2400" smtClean="0"/>
              <a:t>Škála kontroly – zvlášť pro otce a matku</a:t>
            </a:r>
          </a:p>
          <a:p>
            <a:pPr lvl="1"/>
            <a:r>
              <a:rPr lang="cs-CZ" sz="2400" smtClean="0"/>
              <a:t>Škála rodičovské vřelosti - zvlášť pro otce a matku</a:t>
            </a:r>
          </a:p>
          <a:p>
            <a:pPr lvl="1"/>
            <a:r>
              <a:rPr lang="cs-CZ" sz="2400" smtClean="0"/>
              <a:t>Škála problémů s chováním dítěte</a:t>
            </a:r>
          </a:p>
          <a:p>
            <a:pPr lvl="1"/>
            <a:endParaRPr lang="cs-CZ" sz="2400" smtClean="0"/>
          </a:p>
          <a:p>
            <a:r>
              <a:rPr lang="cs-CZ" sz="2800" smtClean="0"/>
              <a:t>Dimenze jsou sledovány v obou dotaznících </a:t>
            </a:r>
          </a:p>
          <a:p>
            <a:pPr lvl="1"/>
            <a:r>
              <a:rPr lang="cs-CZ" sz="2400" smtClean="0"/>
              <a:t>Jak vnímá chování rodičů dítě i jak hodnotí své vlastní chování rodiče.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Škála rodičovské kontroly</a:t>
            </a:r>
          </a:p>
        </p:txBody>
      </p:sp>
      <p:graphicFrame>
        <p:nvGraphicFramePr>
          <p:cNvPr id="21544" name="Group 40"/>
          <p:cNvGraphicFramePr>
            <a:graphicFrameLocks noGrp="1"/>
          </p:cNvGraphicFramePr>
          <p:nvPr>
            <p:ph idx="1"/>
          </p:nvPr>
        </p:nvGraphicFramePr>
        <p:xfrm>
          <a:off x="542925" y="1228725"/>
          <a:ext cx="8147050" cy="5245100"/>
        </p:xfrm>
        <a:graphic>
          <a:graphicData uri="http://schemas.openxmlformats.org/drawingml/2006/table">
            <a:tbl>
              <a:tblPr/>
              <a:tblGrid>
                <a:gridCol w="8147050"/>
              </a:tblGrid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MOJE MATKA/ OTEC…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1B16"/>
                          </a:solidFill>
                          <a:effectLst/>
                          <a:latin typeface="Arial" charset="0"/>
                        </a:rPr>
                        <a:t> Se stará o to, abych  přesně věděl/a, co smím a nesmím dělat.  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61B1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1B16"/>
                          </a:solidFill>
                          <a:effectLst/>
                          <a:latin typeface="Arial" charset="0"/>
                        </a:rPr>
                        <a:t> Mi říká, kdy přesně mám být doma, když jdu ven. 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61B1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1B16"/>
                          </a:solidFill>
                          <a:effectLst/>
                          <a:latin typeface="Arial" charset="0"/>
                        </a:rPr>
                        <a:t> Mi vždy říká, jak se mám chovat.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61B1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1B16"/>
                          </a:solidFill>
                          <a:effectLst/>
                          <a:latin typeface="Arial" charset="0"/>
                        </a:rPr>
                        <a:t> Uznává hodně pravidel a trvá na jejich dodržování. 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61B1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1B16"/>
                          </a:solidFill>
                          <a:effectLst/>
                          <a:latin typeface="Arial" charset="0"/>
                        </a:rPr>
                        <a:t> Mi dává tolik svobody, kolik já chci 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61B1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1B16"/>
                          </a:solidFill>
                          <a:effectLst/>
                          <a:latin typeface="Arial" charset="0"/>
                        </a:rPr>
                        <a:t> Mi přesně říká, jak mám dělat svou práci (např. 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1B16"/>
                          </a:solidFill>
                          <a:effectLst/>
                          <a:latin typeface="Arial" charset="0"/>
                        </a:rPr>
                        <a:t>úkoly)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61B1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1B16"/>
                          </a:solidFill>
                          <a:effectLst/>
                          <a:latin typeface="Arial" charset="0"/>
                        </a:rPr>
                        <a:t> Nechá mě jít kam chci, aniž bych se musel/a ptát.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61B1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1B16"/>
                          </a:solidFill>
                          <a:effectLst/>
                          <a:latin typeface="Arial" charset="0"/>
                        </a:rPr>
                        <a:t> Klade důraz na to, abych udělal/a přesně to, co jsem řekl/a.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61B1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1B16"/>
                          </a:solidFill>
                          <a:effectLst/>
                          <a:latin typeface="Arial" charset="0"/>
                        </a:rPr>
                        <a:t> Nechává mě jít ven, kdykoli chci.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61B1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1B16"/>
                          </a:solidFill>
                          <a:effectLst/>
                          <a:latin typeface="Arial" charset="0"/>
                        </a:rPr>
                        <a:t> Ráda by mi říkala, co mám neustále dělat. 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61B1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1B16"/>
                          </a:solidFill>
                          <a:effectLst/>
                          <a:latin typeface="Arial" charset="0"/>
                        </a:rPr>
                        <a:t> Mi dává práci (úkoly) a nedovolí mi dělat cokoliv jiného, než ji/je mám hotové. 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61B1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1B16"/>
                          </a:solidFill>
                          <a:effectLst/>
                          <a:latin typeface="Arial" charset="0"/>
                        </a:rPr>
                        <a:t> Mě nechává dělat, to co chci.  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61B1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1B16"/>
                          </a:solidFill>
                          <a:effectLst/>
                          <a:latin typeface="Arial" charset="0"/>
                        </a:rPr>
                        <a:t> Chce mít pod kontrolou, vše co dělám.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61B16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7E7"/>
                    </a:solidFill>
                  </a:tcPr>
                </a:tc>
              </a:tr>
            </a:tbl>
          </a:graphicData>
        </a:graphic>
      </p:graphicFrame>
      <p:sp>
        <p:nvSpPr>
          <p:cNvPr id="2154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CC32FFC-E7F3-41E0-A8B7-3B7A6E158325}" type="datetime3">
              <a:rPr lang="cs-CZ" smtClean="0"/>
              <a:pPr/>
              <a:t>7/11/11</a:t>
            </a:fld>
            <a:endParaRPr lang="en-US" smtClean="0"/>
          </a:p>
        </p:txBody>
      </p:sp>
      <p:sp>
        <p:nvSpPr>
          <p:cNvPr id="2154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strana </a:t>
            </a:r>
            <a:fld id="{6E0EBB1F-E062-4C40-A2DB-CF766EC86B6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1542" name="Zástupný symbol pro zápatí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cs-CZ" smtClean="0"/>
              <a:t>zkrácený název prezentace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Škála rodičovské vřelosti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620713" y="1484313"/>
          <a:ext cx="8069262" cy="333692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806926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MOJE</a:t>
                      </a:r>
                      <a:r>
                        <a:rPr lang="cs-CZ" baseline="0" dirty="0" smtClean="0"/>
                        <a:t> MATKA/ OTEC…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Říká o mně pěkné věci.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Mé matce mohu lehce říkat věci, které jsou pro mě důležité. </a:t>
                      </a:r>
                      <a:endParaRPr lang="cs-CZ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Se skutečně zajímá o to, co dělám.  </a:t>
                      </a:r>
                      <a:endParaRPr lang="cs-CZ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Mi dává pocítit, že jí na mně záleží a že mě chce.</a:t>
                      </a:r>
                      <a:endParaRPr lang="cs-CZ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Mi dává pocítit, že to co dělám, je důležité. </a:t>
                      </a:r>
                      <a:endParaRPr lang="cs-CZ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Se zajímá o to, co si myslím, a ráda se mnou o tom mluví. </a:t>
                      </a:r>
                      <a:endParaRPr lang="cs-CZ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Mi dává najevo, že mě má ráda</a:t>
                      </a:r>
                      <a:endParaRPr lang="cs-CZ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Se mnou jedná laskavě a vlídně. 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255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80C8EAF-9E09-46D7-BB75-4F35BF9E3FF3}" type="datetime3">
              <a:rPr lang="cs-CZ" smtClean="0"/>
              <a:pPr/>
              <a:t>7/11/11</a:t>
            </a:fld>
            <a:endParaRPr lang="en-US" smtClean="0"/>
          </a:p>
        </p:txBody>
      </p:sp>
      <p:sp>
        <p:nvSpPr>
          <p:cNvPr id="2255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strana </a:t>
            </a:r>
            <a:fld id="{BBC1C2DC-FE18-4E14-9CD5-8396F896327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54" name="Zástupný symbol pro zápatí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cs-CZ" smtClean="0"/>
              <a:t>zkrácený název prezentace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Dotazníky pro žáky a studenty</a:t>
            </a: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>
          <a:xfrm>
            <a:off x="620713" y="1484313"/>
            <a:ext cx="8523287" cy="4670425"/>
          </a:xfrm>
        </p:spPr>
        <p:txBody>
          <a:bodyPr/>
          <a:lstStyle/>
          <a:p>
            <a:pPr eaLnBrk="1" hangingPunct="1"/>
            <a:r>
              <a:rPr lang="cs-CZ" sz="2000" smtClean="0"/>
              <a:t>Celkem se do výzkumu zapojilo 21 škol v tomto složení: </a:t>
            </a:r>
          </a:p>
          <a:p>
            <a:pPr eaLnBrk="1" hangingPunct="1"/>
            <a:r>
              <a:rPr lang="cs-CZ" sz="2000" smtClean="0"/>
              <a:t>Praha – 8 škol (4 ZŠ, 4 SŠ)</a:t>
            </a:r>
          </a:p>
          <a:p>
            <a:pPr eaLnBrk="1" hangingPunct="1"/>
            <a:r>
              <a:rPr lang="cs-CZ" sz="2000" smtClean="0"/>
              <a:t>Mělnicko (Středočeský kraj) – 13 škol (7 ZŠ, 6 SŠ)</a:t>
            </a:r>
          </a:p>
          <a:p>
            <a:pPr eaLnBrk="1" hangingPunct="1"/>
            <a:endParaRPr lang="cs-CZ" sz="2000" smtClean="0"/>
          </a:p>
          <a:p>
            <a:pPr eaLnBrk="1" hangingPunct="1"/>
            <a:r>
              <a:rPr lang="cs-CZ" sz="2000" smtClean="0"/>
              <a:t>V Praze bylo distribuováno celkem 640 dotazníků pro žáky. </a:t>
            </a:r>
          </a:p>
          <a:p>
            <a:pPr eaLnBrk="1" hangingPunct="1"/>
            <a:r>
              <a:rPr lang="cs-CZ" sz="2000" smtClean="0"/>
              <a:t>23 dotazníků vyřazeno</a:t>
            </a:r>
          </a:p>
          <a:p>
            <a:pPr eaLnBrk="1" hangingPunct="1"/>
            <a:r>
              <a:rPr lang="cs-CZ" sz="2000" smtClean="0"/>
              <a:t>617 dotazníků k analýze (96,4 % z distribuovaných)</a:t>
            </a:r>
          </a:p>
          <a:p>
            <a:pPr eaLnBrk="1" hangingPunct="1"/>
            <a:endParaRPr lang="cs-CZ" sz="2000" smtClean="0"/>
          </a:p>
          <a:p>
            <a:pPr eaLnBrk="1" hangingPunct="1"/>
            <a:r>
              <a:rPr lang="cs-CZ" sz="2000" smtClean="0"/>
              <a:t>Ve Středočeském kraji bylo distribuováno 646 ks dotazníků pro žáky</a:t>
            </a:r>
          </a:p>
          <a:p>
            <a:pPr eaLnBrk="1" hangingPunct="1"/>
            <a:r>
              <a:rPr lang="cs-CZ" sz="2000" smtClean="0"/>
              <a:t>Žádný dotazník nebyl vyřazen (100% návratnost).  </a:t>
            </a:r>
          </a:p>
          <a:p>
            <a:pPr eaLnBrk="1" hangingPunct="1"/>
            <a:endParaRPr lang="cs-CZ" sz="2000" smtClean="0"/>
          </a:p>
          <a:p>
            <a:pPr eaLnBrk="1" hangingPunct="1"/>
            <a:endParaRPr lang="cs-CZ" sz="2000" smtClean="0"/>
          </a:p>
        </p:txBody>
      </p:sp>
      <p:sp>
        <p:nvSpPr>
          <p:cNvPr id="23555" name="Zástupný symbol pro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20/10/2011</a:t>
            </a:r>
            <a:endParaRPr lang="en-US" smtClean="0"/>
          </a:p>
          <a:p>
            <a:endParaRPr lang="en-US" smtClean="0"/>
          </a:p>
        </p:txBody>
      </p:sp>
      <p:sp>
        <p:nvSpPr>
          <p:cNvPr id="2355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cs-CZ" smtClean="0"/>
              <a:t>strana </a:t>
            </a:r>
            <a:fld id="{8D61FC65-4326-4E56-899A-2380AB4669DA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3557" name="Zástupný symbol pro zápatí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cs-CZ" smtClean="0"/>
              <a:t>Posilování vlivu rodiny – EFE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-final[1]">
  <a:themeElements>
    <a:clrScheme name="CA 14">
      <a:dk1>
        <a:srgbClr val="061B16"/>
      </a:dk1>
      <a:lt1>
        <a:srgbClr val="FFFFFF"/>
      </a:lt1>
      <a:dk2>
        <a:srgbClr val="061B16"/>
      </a:dk2>
      <a:lt2>
        <a:srgbClr val="808080"/>
      </a:lt2>
      <a:accent1>
        <a:srgbClr val="061B16"/>
      </a:accent1>
      <a:accent2>
        <a:srgbClr val="CF1513"/>
      </a:accent2>
      <a:accent3>
        <a:srgbClr val="FFFFFF"/>
      </a:accent3>
      <a:accent4>
        <a:srgbClr val="041511"/>
      </a:accent4>
      <a:accent5>
        <a:srgbClr val="AAABAB"/>
      </a:accent5>
      <a:accent6>
        <a:srgbClr val="BB1210"/>
      </a:accent6>
      <a:hlink>
        <a:srgbClr val="619208"/>
      </a:hlink>
      <a:folHlink>
        <a:srgbClr val="99CC00"/>
      </a:folHlink>
    </a:clrScheme>
    <a:fontScheme name="C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1B16"/>
        </a:accent1>
        <a:accent2>
          <a:srgbClr val="CF1513"/>
        </a:accent2>
        <a:accent3>
          <a:srgbClr val="FFFFFF"/>
        </a:accent3>
        <a:accent4>
          <a:srgbClr val="000000"/>
        </a:accent4>
        <a:accent5>
          <a:srgbClr val="AAABAB"/>
        </a:accent5>
        <a:accent6>
          <a:srgbClr val="BB1210"/>
        </a:accent6>
        <a:hlink>
          <a:srgbClr val="619208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 14">
        <a:dk1>
          <a:srgbClr val="061B16"/>
        </a:dk1>
        <a:lt1>
          <a:srgbClr val="FFFFFF"/>
        </a:lt1>
        <a:dk2>
          <a:srgbClr val="061B16"/>
        </a:dk2>
        <a:lt2>
          <a:srgbClr val="808080"/>
        </a:lt2>
        <a:accent1>
          <a:srgbClr val="061B16"/>
        </a:accent1>
        <a:accent2>
          <a:srgbClr val="CF1513"/>
        </a:accent2>
        <a:accent3>
          <a:srgbClr val="FFFFFF"/>
        </a:accent3>
        <a:accent4>
          <a:srgbClr val="041511"/>
        </a:accent4>
        <a:accent5>
          <a:srgbClr val="AAABAB"/>
        </a:accent5>
        <a:accent6>
          <a:srgbClr val="BB1210"/>
        </a:accent6>
        <a:hlink>
          <a:srgbClr val="619208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CA-final[1]</Template>
  <TotalTime>1195</TotalTime>
  <Words>1510</Words>
  <Application>Microsoft Office PowerPoint</Application>
  <PresentationFormat>Předvádění na obrazovce (4:3)</PresentationFormat>
  <Paragraphs>526</Paragraphs>
  <Slides>23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Šablona návrhu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Times New Roman</vt:lpstr>
      <vt:lpstr>Wingdings</vt:lpstr>
      <vt:lpstr>CA-final[1]</vt:lpstr>
      <vt:lpstr>CA-final[1]</vt:lpstr>
      <vt:lpstr>Graf</vt:lpstr>
      <vt:lpstr>Význam vlivu rodiny a mapování rodinných dovedností v prevenci užívání alkoholu a návykových látek u dětí a dospívajících</vt:lpstr>
      <vt:lpstr>Realizátor studie a partneři projektu  </vt:lpstr>
      <vt:lpstr>Cíle výzkumné studie </vt:lpstr>
      <vt:lpstr>Výzkumný soubor</vt:lpstr>
      <vt:lpstr>Kvantitativní část: dotazníková studie </vt:lpstr>
      <vt:lpstr>Dimenze dotazníků</vt:lpstr>
      <vt:lpstr>Škála rodičovské kontroly</vt:lpstr>
      <vt:lpstr>Škála rodičovské vřelosti</vt:lpstr>
      <vt:lpstr>Dotazníky pro žáky a studenty</vt:lpstr>
      <vt:lpstr>Dotazníky pro rodiče</vt:lpstr>
      <vt:lpstr>Zpracování výsledků a analýza dat</vt:lpstr>
      <vt:lpstr>Frekvence pití alkoholu u dětí a dospívajících</vt:lpstr>
      <vt:lpstr>Kuřácký status u dětí a dospívajících</vt:lpstr>
      <vt:lpstr>Užívání marihuany u dětí a dospívajících</vt:lpstr>
      <vt:lpstr>Prevalence užívání návykových látek</vt:lpstr>
      <vt:lpstr>Užívání alkoholu v závislosti na pohlaví a věkové skupině </vt:lpstr>
      <vt:lpstr>Užívání alkoholu v závislosti na pohlaví a věkové skupině – graf výsledků</vt:lpstr>
      <vt:lpstr>Kouření v závislosti na pohlaví a věkové skupině</vt:lpstr>
      <vt:lpstr>Kouření v závislosti na pohlaví a věkové skupině – graf výsledků</vt:lpstr>
      <vt:lpstr>Marihuana v závislosti na pohlaví a věkové skupině </vt:lpstr>
      <vt:lpstr>Marihuana v závislosti na pohlaví a věkové skupině – graf výsledků</vt:lpstr>
      <vt:lpstr>Výskyt rizikového chování u dětí ve vztahu k výchovným stylům rodičů</vt:lpstr>
      <vt:lpstr>Snímek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Vývojová psychologie a hraniční disciplíny</dc:title>
  <dc:creator>user</dc:creator>
  <cp:lastModifiedBy>Lenička</cp:lastModifiedBy>
  <cp:revision>120</cp:revision>
  <dcterms:created xsi:type="dcterms:W3CDTF">2011-02-24T13:59:17Z</dcterms:created>
  <dcterms:modified xsi:type="dcterms:W3CDTF">2011-11-07T06:21:20Z</dcterms:modified>
</cp:coreProperties>
</file>