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0" r:id="rId3"/>
    <p:sldId id="271" r:id="rId4"/>
    <p:sldId id="293" r:id="rId5"/>
    <p:sldId id="289" r:id="rId6"/>
    <p:sldId id="290" r:id="rId7"/>
    <p:sldId id="294" r:id="rId8"/>
    <p:sldId id="326" r:id="rId9"/>
    <p:sldId id="327" r:id="rId10"/>
    <p:sldId id="299" r:id="rId11"/>
    <p:sldId id="303" r:id="rId12"/>
    <p:sldId id="307" r:id="rId13"/>
    <p:sldId id="304" r:id="rId14"/>
    <p:sldId id="308" r:id="rId15"/>
    <p:sldId id="321" r:id="rId16"/>
    <p:sldId id="295" r:id="rId17"/>
    <p:sldId id="34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285" r:id="rId38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3590" autoAdjust="0"/>
  </p:normalViewPr>
  <p:slideViewPr>
    <p:cSldViewPr snapToGrid="0">
      <p:cViewPr varScale="1">
        <p:scale>
          <a:sx n="32" d="100"/>
          <a:sy n="32" d="100"/>
        </p:scale>
        <p:origin x="-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1296A76-C9E1-4FA0-B246-1BA3EC868F83}" type="datetimeFigureOut">
              <a:rPr lang="cs-CZ"/>
              <a:pPr>
                <a:defRPr/>
              </a:pPr>
              <a:t>22.11.2011</a:t>
            </a:fld>
            <a:endParaRPr lang="cs-CZ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D63C33-F9B3-4C57-9C6A-21221A3BC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2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8" tIns="44344" rIns="88688" bIns="44344" numCol="1" anchor="t" anchorCtr="0" compatLnSpc="1">
            <a:prstTxWarp prst="textNoShape">
              <a:avLst/>
            </a:prstTxWarp>
          </a:bodyPr>
          <a:lstStyle>
            <a:lvl1pPr defTabSz="887413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8" tIns="44344" rIns="88688" bIns="44344" numCol="1" anchor="t" anchorCtr="0" compatLnSpc="1">
            <a:prstTxWarp prst="textNoShape">
              <a:avLst/>
            </a:prstTxWarp>
          </a:bodyPr>
          <a:lstStyle>
            <a:lvl1pPr algn="r" defTabSz="887413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40275"/>
            <a:ext cx="54689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8" tIns="44344" rIns="88688" bIns="44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8" tIns="44344" rIns="88688" bIns="44344" numCol="1" anchor="b" anchorCtr="0" compatLnSpc="1">
            <a:prstTxWarp prst="textNoShape">
              <a:avLst/>
            </a:prstTxWarp>
          </a:bodyPr>
          <a:lstStyle>
            <a:lvl1pPr defTabSz="887413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8" tIns="44344" rIns="88688" bIns="44344" numCol="1" anchor="b" anchorCtr="0" compatLnSpc="1">
            <a:prstTxWarp prst="textNoShape">
              <a:avLst/>
            </a:prstTxWarp>
          </a:bodyPr>
          <a:lstStyle>
            <a:lvl1pPr algn="r" defTabSz="887413">
              <a:defRPr sz="1200"/>
            </a:lvl1pPr>
          </a:lstStyle>
          <a:p>
            <a:pPr>
              <a:defRPr/>
            </a:pPr>
            <a:fld id="{99D50D7E-37D1-4B3C-9A42-EFA5707D9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5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1513" y="2060575"/>
            <a:ext cx="5583237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79500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en-US"/>
              <a:t>Klepnutím lze upravit styl předlohy podnadpisů.</a:t>
            </a:r>
            <a:endParaRPr lang="cs-CZ"/>
          </a:p>
          <a:p>
            <a:r>
              <a:rPr lang="cs-CZ"/>
              <a:t>Ghgghgh</a:t>
            </a:r>
          </a:p>
          <a:p>
            <a:r>
              <a:rPr lang="cs-CZ"/>
              <a:t>hjhjhhj</a:t>
            </a:r>
          </a:p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9FF654AB-9D9B-4CF0-BE25-EF0A1A0FB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1EB30961-07C2-4E7C-891F-10C4FDBA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15DC24B-6BE6-457F-8CBE-95BA783A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4EC9AC4-D957-4633-88A9-873A64BA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0713" y="1484313"/>
            <a:ext cx="8069262" cy="2259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713" y="3895725"/>
            <a:ext cx="8069262" cy="2259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47EA0-2D2D-450A-8FB0-DCB6474D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8069262" cy="2259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0713" y="3895725"/>
            <a:ext cx="8069262" cy="2259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B6C16DE-50C2-4B30-B526-A472DE5F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30750" y="1484313"/>
            <a:ext cx="3959225" cy="22590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30750" y="3895725"/>
            <a:ext cx="3959225" cy="22590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703C790-0B6C-4639-A800-D5F10544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20713" y="1484313"/>
            <a:ext cx="8069262" cy="46704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AD4D74CD-3E45-41A6-A175-DF708093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C6E0C54E-7948-41D0-B298-58796C43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C5E5D5D9-B72E-42B0-9769-3F25A7EEC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D599C2D8-8FB5-4E3F-A22C-06D98BCC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4C7E9FF-7114-4EF6-9831-CE4CBB420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78C802C-21FE-42FE-AE9C-EFCBCE42C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8188F272-E76A-4A73-A63B-3BB481F5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8F4DA035-5B7D-4DF8-BA84-3648D67D2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E9F8EB1-5DC1-43CF-AE3A-3435FDBF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6524625"/>
            <a:ext cx="13319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4/12/2008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585A95A5-B88A-4CC6-8A79-ED5ADF453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cs-CZ"/>
              <a:t>Kanabinoidy &amp; halucinogeny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  <p:sldLayoutId id="2147483776" r:id="rId12"/>
    <p:sldLayoutId id="2147483775" r:id="rId13"/>
    <p:sldLayoutId id="2147483774" r:id="rId14"/>
    <p:sldLayoutId id="2147483773" r:id="rId15"/>
    <p:sldLayoutId id="2147483772" r:id="rId16"/>
    <p:sldLayoutId id="2147483771" r:id="rId17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terdam-shop.foru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znam.cz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metonyova@adiktologie.cz" TargetMode="External"/><Relationship Id="rId2" Type="http://schemas.openxmlformats.org/officeDocument/2006/relationships/hyperlink" Target="mailto:belackova@adiktologie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aumnau.cz/" TargetMode="External"/><Relationship Id="rId2" Type="http://schemas.openxmlformats.org/officeDocument/2006/relationships/hyperlink" Target="http://www.researchchemicals4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phedron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erdamshop.cz/" TargetMode="External"/><Relationship Id="rId2" Type="http://schemas.openxmlformats.org/officeDocument/2006/relationships/hyperlink" Target="http://www.erowid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4212" y="1370013"/>
            <a:ext cx="6148387" cy="3405187"/>
          </a:xfrm>
        </p:spPr>
        <p:txBody>
          <a:bodyPr/>
          <a:lstStyle/>
          <a:p>
            <a:pPr eaLnBrk="1" hangingPunct="1"/>
            <a:r>
              <a:rPr lang="en-US" sz="8000" dirty="0" smtClean="0"/>
              <a:t>Nov</a:t>
            </a:r>
            <a:r>
              <a:rPr lang="cs-CZ" sz="8000" dirty="0" smtClean="0"/>
              <a:t>é drogy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– </a:t>
            </a:r>
            <a:r>
              <a:rPr lang="cs-CZ" i="1" dirty="0" smtClean="0"/>
              <a:t>příčiny, rizika, řešení</a:t>
            </a:r>
            <a:r>
              <a:rPr lang="cs-CZ" sz="2800" u="sng" dirty="0" smtClean="0"/>
              <a:t/>
            </a:r>
            <a:br>
              <a:rPr lang="cs-CZ" sz="2800" u="sng" dirty="0" smtClean="0"/>
            </a:br>
            <a:endParaRPr lang="cs-CZ" sz="2800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212" y="5363571"/>
            <a:ext cx="8675688" cy="10880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i="1" dirty="0" smtClean="0"/>
              <a:t>Ing. Mgr. Vendula Běláčková, Ing. Daniela Kmetonyová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i="1" dirty="0" smtClean="0"/>
              <a:t>Centrum </a:t>
            </a:r>
            <a:r>
              <a:rPr lang="cs-CZ" sz="2200" i="1" dirty="0" err="1" smtClean="0"/>
              <a:t>adiktologie</a:t>
            </a:r>
            <a:r>
              <a:rPr lang="cs-CZ" sz="2200" i="1" dirty="0" smtClean="0"/>
              <a:t>, Psychiatrická klinika 1. lékařská fakulta UK </a:t>
            </a:r>
            <a:br>
              <a:rPr lang="cs-CZ" sz="2200" i="1" dirty="0" smtClean="0"/>
            </a:br>
            <a:r>
              <a:rPr lang="cs-CZ" sz="2200" i="1" dirty="0" smtClean="0"/>
              <a:t>v Praze a VFN  v Praze,</a:t>
            </a:r>
            <a:r>
              <a:rPr lang="en-US" sz="2200" i="1" dirty="0" smtClean="0"/>
              <a:t> 8</a:t>
            </a:r>
            <a:r>
              <a:rPr lang="cs-CZ" sz="2200" i="1" dirty="0" smtClean="0"/>
              <a:t>. 1</a:t>
            </a:r>
            <a:r>
              <a:rPr lang="en-US" sz="2200" i="1" dirty="0" smtClean="0"/>
              <a:t>1</a:t>
            </a:r>
            <a:r>
              <a:rPr lang="cs-CZ" sz="2200" i="1" dirty="0" smtClean="0"/>
              <a:t>. </a:t>
            </a:r>
            <a:r>
              <a:rPr lang="cs-CZ" sz="2200" i="1" dirty="0" smtClean="0"/>
              <a:t>2011</a:t>
            </a:r>
            <a:r>
              <a:rPr lang="en-US" sz="2200" b="1" i="1" dirty="0" smtClean="0"/>
              <a:t>, </a:t>
            </a:r>
            <a:r>
              <a:rPr lang="en-US" b="1" i="1" dirty="0" err="1"/>
              <a:t>Projekt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VYNSPI, </a:t>
            </a:r>
            <a:r>
              <a:rPr lang="cs-CZ" b="1" i="1" dirty="0" err="1">
                <a:solidFill>
                  <a:schemeClr val="tx2"/>
                </a:solidFill>
              </a:rPr>
              <a:t>reg</a:t>
            </a:r>
            <a:r>
              <a:rPr lang="cs-CZ" b="1" i="1" dirty="0">
                <a:solidFill>
                  <a:schemeClr val="tx2"/>
                </a:solidFill>
              </a:rPr>
              <a:t>. č. CZ.1.07/1.3.00/08.0205 OP VK.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cs-CZ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mladí a velmi mladí zákazníci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50" y="1300765"/>
            <a:ext cx="8577329" cy="5138671"/>
          </a:xfrm>
        </p:spPr>
        <p:txBody>
          <a:bodyPr/>
          <a:lstStyle/>
          <a:p>
            <a:r>
              <a:rPr lang="cs-CZ" sz="2800" i="1" dirty="0" smtClean="0"/>
              <a:t>„</a:t>
            </a:r>
            <a:r>
              <a:rPr lang="cs-CZ" sz="2400" i="1" dirty="0" smtClean="0"/>
              <a:t>Nejhorší </a:t>
            </a:r>
            <a:r>
              <a:rPr lang="cs-CZ" sz="2400" i="1" dirty="0"/>
              <a:t>na tom je, že devadesát procent jejich návštěvníků </a:t>
            </a:r>
            <a:r>
              <a:rPr lang="cs-CZ" sz="2400" i="1" dirty="0" err="1"/>
              <a:t>sou</a:t>
            </a:r>
            <a:r>
              <a:rPr lang="cs-CZ" sz="2400" i="1" dirty="0"/>
              <a:t> čtrnáctiletý děcka, takový ty kluci v </a:t>
            </a:r>
            <a:r>
              <a:rPr lang="cs-CZ" sz="2400" i="1" dirty="0" err="1"/>
              <a:t>hoperskejch</a:t>
            </a:r>
            <a:r>
              <a:rPr lang="cs-CZ" sz="2400" i="1" dirty="0"/>
              <a:t> kšiltovkách, co jdou rovnou ze školy</a:t>
            </a:r>
            <a:r>
              <a:rPr lang="cs-CZ" sz="2400" i="1" dirty="0" smtClean="0"/>
              <a:t>…“ </a:t>
            </a:r>
            <a:r>
              <a:rPr lang="cs-CZ" sz="2400" dirty="0" smtClean="0"/>
              <a:t>– obchodník v okolí </a:t>
            </a:r>
            <a:r>
              <a:rPr lang="cs-CZ" sz="2400" dirty="0" err="1" smtClean="0"/>
              <a:t>AmShopu</a:t>
            </a:r>
            <a:r>
              <a:rPr lang="cs-CZ" sz="2400" dirty="0" smtClean="0"/>
              <a:t> na Praze 3</a:t>
            </a:r>
            <a:endParaRPr lang="cs-CZ" sz="2400" dirty="0"/>
          </a:p>
          <a:p>
            <a:r>
              <a:rPr lang="cs-CZ" sz="2400" b="1" i="1" dirty="0" smtClean="0"/>
              <a:t>prvouživatelé:</a:t>
            </a:r>
            <a:r>
              <a:rPr lang="cs-CZ" sz="2400" dirty="0" smtClean="0"/>
              <a:t> </a:t>
            </a:r>
            <a:r>
              <a:rPr lang="cs-CZ" sz="2400" dirty="0"/>
              <a:t>„A zkoušeli jste taky jiné drogy z té nabídky</a:t>
            </a:r>
            <a:r>
              <a:rPr lang="cs-CZ" sz="2400" dirty="0" smtClean="0"/>
              <a:t>?“ „</a:t>
            </a:r>
            <a:r>
              <a:rPr lang="cs-CZ" sz="2400" i="1" dirty="0"/>
              <a:t>Jiný ne, akorát nějaký tablety, co </a:t>
            </a:r>
            <a:r>
              <a:rPr lang="cs-CZ" sz="2400" i="1" dirty="0" err="1"/>
              <a:t>maj</a:t>
            </a:r>
            <a:r>
              <a:rPr lang="cs-CZ" sz="2400" i="1" dirty="0"/>
              <a:t> v </a:t>
            </a:r>
            <a:r>
              <a:rPr lang="cs-CZ" sz="2400" i="1" dirty="0" err="1"/>
              <a:t>tý</a:t>
            </a:r>
            <a:r>
              <a:rPr lang="cs-CZ" sz="2400" i="1" dirty="0"/>
              <a:t> Kamenický, to je jako extáze</a:t>
            </a:r>
            <a:r>
              <a:rPr lang="cs-CZ" sz="2400" dirty="0" smtClean="0"/>
              <a:t>“ „</a:t>
            </a:r>
            <a:r>
              <a:rPr lang="cs-CZ" sz="2400" dirty="0"/>
              <a:t>Měl jsi někdy tu nelegální extázi</a:t>
            </a:r>
            <a:r>
              <a:rPr lang="cs-CZ" sz="2400" dirty="0" smtClean="0"/>
              <a:t>?“ </a:t>
            </a:r>
            <a:r>
              <a:rPr lang="pl-PL" sz="2400" dirty="0" smtClean="0"/>
              <a:t>„</a:t>
            </a:r>
            <a:r>
              <a:rPr lang="pl-PL" sz="2400" i="1" dirty="0"/>
              <a:t>To ne, tu jsem </a:t>
            </a:r>
            <a:r>
              <a:rPr lang="pl-PL" sz="2400" i="1" dirty="0" smtClean="0"/>
              <a:t>neměl.</a:t>
            </a:r>
            <a:r>
              <a:rPr lang="pl-PL" sz="2400" dirty="0" smtClean="0"/>
              <a:t>“ </a:t>
            </a:r>
            <a:r>
              <a:rPr lang="cs-CZ" sz="2400" dirty="0" smtClean="0"/>
              <a:t>„</a:t>
            </a:r>
            <a:r>
              <a:rPr lang="cs-CZ" sz="2400" dirty="0"/>
              <a:t>Nebo jinou nelegální drogu než trávu</a:t>
            </a:r>
            <a:r>
              <a:rPr lang="cs-CZ" sz="2400" dirty="0" smtClean="0"/>
              <a:t>?“ „</a:t>
            </a:r>
            <a:r>
              <a:rPr lang="cs-CZ" sz="2400" i="1" dirty="0"/>
              <a:t>Jenom tu trávu </a:t>
            </a:r>
            <a:r>
              <a:rPr lang="cs-CZ" sz="2400" i="1" dirty="0" smtClean="0"/>
              <a:t>no.</a:t>
            </a:r>
            <a:r>
              <a:rPr lang="cs-CZ" sz="2400" dirty="0" smtClean="0"/>
              <a:t>“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800" dirty="0" smtClean="0"/>
              <a:t>obchody většinou neměly omezení dle věku</a:t>
            </a:r>
          </a:p>
          <a:p>
            <a:pPr marL="0" indent="0">
              <a:buNone/>
            </a:pPr>
            <a:r>
              <a:rPr lang="cs-CZ" sz="2800" u="sng" dirty="0" smtClean="0"/>
              <a:t>→ první omamná látka (s vyj. alkoholu a marihuany)</a:t>
            </a:r>
            <a:endParaRPr lang="cs-CZ" sz="2800" u="sng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problémoví a pravidelní uživatelé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081" y="1296537"/>
            <a:ext cx="8266894" cy="4858201"/>
          </a:xfrm>
        </p:spPr>
        <p:txBody>
          <a:bodyPr/>
          <a:lstStyle/>
          <a:p>
            <a:r>
              <a:rPr lang="cs-CZ" sz="2400" i="1" dirty="0" smtClean="0"/>
              <a:t>„Klienti tam </a:t>
            </a:r>
            <a:r>
              <a:rPr lang="cs-CZ" sz="2400" i="1" dirty="0"/>
              <a:t>chodili - na zkoušku skoro všichni, někteří tam pak chodili pravidelně. Sice všichni říkali, že pervitinu se to nevyrovná, ale lákala je na tom </a:t>
            </a:r>
            <a:r>
              <a:rPr lang="cs-CZ" sz="2400" b="1" i="1" dirty="0"/>
              <a:t>nízká cena</a:t>
            </a:r>
            <a:r>
              <a:rPr lang="cs-CZ" sz="2400" i="1" dirty="0"/>
              <a:t> (200 </a:t>
            </a:r>
            <a:r>
              <a:rPr lang="cs-CZ" sz="2400" i="1" dirty="0" err="1"/>
              <a:t>kč</a:t>
            </a:r>
            <a:r>
              <a:rPr lang="cs-CZ" sz="2400" i="1" dirty="0"/>
              <a:t> za váženého 0,2 gramu) a neomezená dostupnost, která přišla vhod, když zrovna třeba nebyl k mání pervitin</a:t>
            </a:r>
            <a:r>
              <a:rPr lang="cs-CZ" sz="2400" i="1" dirty="0" smtClean="0"/>
              <a:t>.“ – </a:t>
            </a:r>
            <a:r>
              <a:rPr lang="cs-CZ" sz="2400" dirty="0" smtClean="0"/>
              <a:t>pracovník K-Centra</a:t>
            </a:r>
          </a:p>
          <a:p>
            <a:r>
              <a:rPr lang="cs-CZ" sz="2400" dirty="0" smtClean="0"/>
              <a:t>terapeut v Ostravě popisuje klienta, který se přes tyto látky vrátil k pervitinu</a:t>
            </a:r>
          </a:p>
          <a:p>
            <a:r>
              <a:rPr lang="cs-CZ" sz="2400" i="1" dirty="0" smtClean="0"/>
              <a:t>„</a:t>
            </a:r>
            <a:r>
              <a:rPr lang="en-US" sz="2400" i="1" dirty="0" smtClean="0"/>
              <a:t>A </a:t>
            </a:r>
            <a:r>
              <a:rPr lang="en-US" sz="2400" i="1" dirty="0" err="1"/>
              <a:t>nebo</a:t>
            </a:r>
            <a:r>
              <a:rPr lang="en-US" sz="2400" i="1" dirty="0"/>
              <a:t> </a:t>
            </a:r>
            <a:r>
              <a:rPr lang="en-US" sz="2400" i="1" dirty="0" err="1"/>
              <a:t>měli</a:t>
            </a:r>
            <a:r>
              <a:rPr lang="en-US" sz="2400" i="1" dirty="0"/>
              <a:t> a je to, </a:t>
            </a:r>
            <a:r>
              <a:rPr lang="en-US" sz="2400" i="1" dirty="0" err="1"/>
              <a:t>když</a:t>
            </a:r>
            <a:r>
              <a:rPr lang="en-US" sz="2400" i="1" dirty="0"/>
              <a:t> </a:t>
            </a:r>
            <a:r>
              <a:rPr lang="en-US" sz="2400" i="1" dirty="0" err="1"/>
              <a:t>někdo</a:t>
            </a:r>
            <a:r>
              <a:rPr lang="en-US" sz="2400" i="1" dirty="0"/>
              <a:t> </a:t>
            </a:r>
            <a:r>
              <a:rPr lang="en-US" sz="2400" i="1" dirty="0" err="1"/>
              <a:t>nemá</a:t>
            </a:r>
            <a:r>
              <a:rPr lang="en-US" sz="2400" i="1" dirty="0"/>
              <a:t>. To </a:t>
            </a:r>
            <a:r>
              <a:rPr lang="en-US" sz="2400" i="1" dirty="0" err="1"/>
              <a:t>tyhle</a:t>
            </a:r>
            <a:r>
              <a:rPr lang="en-US" sz="2400" i="1" dirty="0"/>
              <a:t> </a:t>
            </a:r>
            <a:r>
              <a:rPr lang="en-US" sz="2400" i="1" dirty="0" err="1"/>
              <a:t>taky</a:t>
            </a:r>
            <a:r>
              <a:rPr lang="en-US" sz="2400" i="1" dirty="0"/>
              <a:t>, </a:t>
            </a:r>
            <a:r>
              <a:rPr lang="en-US" sz="2400" i="1" dirty="0" err="1"/>
              <a:t>že</a:t>
            </a:r>
            <a:r>
              <a:rPr lang="en-US" sz="2400" i="1" dirty="0"/>
              <a:t> </a:t>
            </a:r>
            <a:r>
              <a:rPr lang="en-US" sz="2400" i="1" dirty="0" err="1"/>
              <a:t>chtěli</a:t>
            </a:r>
            <a:r>
              <a:rPr lang="en-US" sz="2400" i="1" dirty="0"/>
              <a:t> </a:t>
            </a:r>
            <a:r>
              <a:rPr lang="en-US" sz="2400" i="1" dirty="0" err="1"/>
              <a:t>koupit</a:t>
            </a:r>
            <a:r>
              <a:rPr lang="en-US" sz="2400" i="1" dirty="0"/>
              <a:t>, </a:t>
            </a:r>
            <a:r>
              <a:rPr lang="en-US" sz="2400" i="1" dirty="0" err="1"/>
              <a:t>že</a:t>
            </a:r>
            <a:r>
              <a:rPr lang="en-US" sz="2400" i="1" dirty="0"/>
              <a:t> </a:t>
            </a:r>
            <a:r>
              <a:rPr lang="en-US" sz="2400" i="1" dirty="0" err="1"/>
              <a:t>někdo</a:t>
            </a:r>
            <a:r>
              <a:rPr lang="en-US" sz="2400" i="1" dirty="0"/>
              <a:t> </a:t>
            </a:r>
            <a:r>
              <a:rPr lang="en-US" sz="2400" i="1" dirty="0" err="1"/>
              <a:t>neměl</a:t>
            </a:r>
            <a:r>
              <a:rPr lang="en-US" sz="2400" i="1" dirty="0"/>
              <a:t>, </a:t>
            </a:r>
            <a:r>
              <a:rPr lang="en-US" sz="2400" i="1" dirty="0" err="1"/>
              <a:t>že</a:t>
            </a:r>
            <a:r>
              <a:rPr lang="en-US" sz="2400" i="1" dirty="0"/>
              <a:t> </a:t>
            </a:r>
            <a:r>
              <a:rPr lang="en-US" sz="2400" i="1" dirty="0" err="1"/>
              <a:t>prej</a:t>
            </a:r>
            <a:r>
              <a:rPr lang="en-US" sz="2400" i="1" dirty="0"/>
              <a:t> </a:t>
            </a:r>
            <a:r>
              <a:rPr lang="en-US" sz="2400" i="1" dirty="0" err="1"/>
              <a:t>byl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škole</a:t>
            </a:r>
            <a:r>
              <a:rPr lang="en-US" sz="2400" i="1" dirty="0"/>
              <a:t> </a:t>
            </a:r>
            <a:r>
              <a:rPr lang="en-US" sz="2400" i="1" dirty="0" err="1"/>
              <a:t>nebo</a:t>
            </a:r>
            <a:r>
              <a:rPr lang="en-US" sz="2400" i="1" dirty="0"/>
              <a:t> co.</a:t>
            </a:r>
            <a:r>
              <a:rPr lang="cs-CZ" sz="2400" i="1" dirty="0"/>
              <a:t> (21. 4. Praha 3</a:t>
            </a:r>
            <a:r>
              <a:rPr lang="cs-CZ" sz="2400" i="1" dirty="0" smtClean="0"/>
              <a:t>)</a:t>
            </a:r>
          </a:p>
          <a:p>
            <a:pPr marL="0" indent="0">
              <a:buNone/>
            </a:pPr>
            <a:r>
              <a:rPr lang="cs-CZ" sz="2400" i="1" u="sng" dirty="0" smtClean="0"/>
              <a:t>→ dostupnější a levnější produkt</a:t>
            </a:r>
          </a:p>
          <a:p>
            <a:pPr marL="0" indent="0">
              <a:buNone/>
            </a:pPr>
            <a:r>
              <a:rPr lang="cs-CZ" sz="2400" i="1" u="sng" dirty="0" smtClean="0"/>
              <a:t>DÁLE: </a:t>
            </a:r>
            <a:r>
              <a:rPr lang="cs-CZ" sz="2400" i="1" dirty="0" smtClean="0"/>
              <a:t>cizinci, mladí lidé, náhodní zákazníci</a:t>
            </a:r>
            <a:endParaRPr lang="cs-CZ" sz="2400" u="sng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5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899" y="1197735"/>
            <a:ext cx="8376076" cy="4957003"/>
          </a:xfrm>
        </p:spPr>
        <p:txBody>
          <a:bodyPr/>
          <a:lstStyle/>
          <a:p>
            <a:pPr marL="0" indent="0">
              <a:buNone/>
            </a:pPr>
            <a:r>
              <a:rPr lang="cs-CZ" sz="2800" b="1" u="sng" dirty="0" smtClean="0"/>
              <a:t>a) </a:t>
            </a:r>
            <a:r>
              <a:rPr lang="cs-CZ" sz="2800" i="1" u="sng" dirty="0" smtClean="0"/>
              <a:t>představa</a:t>
            </a:r>
            <a:r>
              <a:rPr lang="cs-CZ" sz="2800" i="1" u="sng" dirty="0"/>
              <a:t>, že takto legální látky jsou méně rizikové než ty, které jsou dostupné na nelegálním </a:t>
            </a:r>
            <a:r>
              <a:rPr lang="cs-CZ" sz="2800" i="1" u="sng" dirty="0" smtClean="0"/>
              <a:t>trhu</a:t>
            </a:r>
          </a:p>
          <a:p>
            <a:r>
              <a:rPr lang="pl-PL" i="1" dirty="0"/>
              <a:t>“</a:t>
            </a:r>
            <a:r>
              <a:rPr lang="pl-PL" sz="2800" i="1" dirty="0"/>
              <a:t>No, že to je legální, tak to asi nebude tak špatný.” </a:t>
            </a:r>
            <a:r>
              <a:rPr lang="cs-CZ" sz="2800" i="1" dirty="0" smtClean="0"/>
              <a:t>„</a:t>
            </a:r>
            <a:r>
              <a:rPr lang="cs-CZ" sz="2800" i="1" dirty="0"/>
              <a:t>Já si myslím, že tohle tak neškodí [jako pervitin].” </a:t>
            </a:r>
            <a:endParaRPr lang="pl-PL" sz="2800" dirty="0"/>
          </a:p>
          <a:p>
            <a:pPr marL="0" indent="0">
              <a:buNone/>
            </a:pPr>
            <a:r>
              <a:rPr lang="cs-CZ" sz="2800" b="1" u="sng" dirty="0" smtClean="0"/>
              <a:t>b) </a:t>
            </a:r>
            <a:r>
              <a:rPr lang="cs-CZ" sz="2800" i="1" u="sng" dirty="0" smtClean="0"/>
              <a:t>zájem </a:t>
            </a:r>
            <a:r>
              <a:rPr lang="cs-CZ" sz="2800" i="1" u="sng" dirty="0"/>
              <a:t>o tyto látky z důvodu jejich objektivně vyšší kvality a čistoty, než na nelegálním </a:t>
            </a:r>
            <a:r>
              <a:rPr lang="cs-CZ" sz="2800" i="1" u="sng" dirty="0" smtClean="0"/>
              <a:t>trhu</a:t>
            </a:r>
          </a:p>
          <a:p>
            <a:r>
              <a:rPr lang="cs-CZ" sz="2800" u="sng" dirty="0" smtClean="0"/>
              <a:t>„</a:t>
            </a:r>
            <a:r>
              <a:rPr lang="en-US" sz="2800" i="1" dirty="0" smtClean="0"/>
              <a:t>No </a:t>
            </a:r>
            <a:r>
              <a:rPr lang="en-US" sz="2800" i="1" dirty="0" err="1"/>
              <a:t>pervitin</a:t>
            </a:r>
            <a:r>
              <a:rPr lang="en-US" sz="2800" i="1" dirty="0"/>
              <a:t> </a:t>
            </a:r>
            <a:r>
              <a:rPr lang="en-US" sz="2800" i="1" dirty="0" err="1"/>
              <a:t>jsem</a:t>
            </a:r>
            <a:r>
              <a:rPr lang="en-US" sz="2800" i="1" dirty="0"/>
              <a:t> </a:t>
            </a:r>
            <a:r>
              <a:rPr lang="en-US" sz="2800" i="1" dirty="0" err="1"/>
              <a:t>nezkusil</a:t>
            </a:r>
            <a:r>
              <a:rPr lang="en-US" sz="2800" i="1" dirty="0"/>
              <a:t>, ale </a:t>
            </a:r>
            <a:r>
              <a:rPr lang="en-US" sz="2800" i="1" dirty="0" err="1"/>
              <a:t>asi</a:t>
            </a:r>
            <a:r>
              <a:rPr lang="en-US" sz="2800" i="1" dirty="0"/>
              <a:t> je </a:t>
            </a:r>
            <a:r>
              <a:rPr lang="en-US" sz="2800" i="1" dirty="0" err="1"/>
              <a:t>lepší</a:t>
            </a:r>
            <a:r>
              <a:rPr lang="en-US" sz="2800" i="1" dirty="0"/>
              <a:t> ta </a:t>
            </a:r>
            <a:r>
              <a:rPr lang="en-US" sz="2800" i="1" dirty="0" err="1"/>
              <a:t>kvalita</a:t>
            </a:r>
            <a:r>
              <a:rPr lang="en-US" sz="2800" i="1" dirty="0"/>
              <a:t>. </a:t>
            </a:r>
            <a:r>
              <a:rPr lang="en-US" sz="2800" i="1" dirty="0" err="1"/>
              <a:t>Když</a:t>
            </a:r>
            <a:r>
              <a:rPr lang="en-US" sz="2800" i="1" dirty="0"/>
              <a:t> </a:t>
            </a:r>
            <a:r>
              <a:rPr lang="en-US" sz="2800" i="1" dirty="0" err="1"/>
              <a:t>si</a:t>
            </a:r>
            <a:r>
              <a:rPr lang="en-US" sz="2800" i="1" dirty="0"/>
              <a:t> </a:t>
            </a:r>
            <a:r>
              <a:rPr lang="en-US" sz="2800" i="1" dirty="0" err="1"/>
              <a:t>člověk</a:t>
            </a:r>
            <a:r>
              <a:rPr lang="en-US" sz="2800" i="1" dirty="0"/>
              <a:t> </a:t>
            </a:r>
            <a:r>
              <a:rPr lang="en-US" sz="2800" i="1" dirty="0" err="1"/>
              <a:t>koupí</a:t>
            </a:r>
            <a:r>
              <a:rPr lang="en-US" sz="2800" i="1" dirty="0"/>
              <a:t> </a:t>
            </a:r>
            <a:r>
              <a:rPr lang="en-US" sz="2800" i="1" dirty="0" err="1"/>
              <a:t>perník</a:t>
            </a:r>
            <a:r>
              <a:rPr lang="en-US" sz="2800" i="1" dirty="0"/>
              <a:t>, </a:t>
            </a:r>
            <a:r>
              <a:rPr lang="en-US" sz="2800" i="1" dirty="0" err="1"/>
              <a:t>tak</a:t>
            </a:r>
            <a:r>
              <a:rPr lang="en-US" sz="2800" i="1" dirty="0"/>
              <a:t> tam </a:t>
            </a:r>
            <a:r>
              <a:rPr lang="en-US" sz="2800" i="1" dirty="0" err="1"/>
              <a:t>asi</a:t>
            </a:r>
            <a:r>
              <a:rPr lang="en-US" sz="2800" i="1" dirty="0"/>
              <a:t> </a:t>
            </a:r>
            <a:r>
              <a:rPr lang="en-US" sz="2800" i="1" dirty="0" err="1"/>
              <a:t>nikdy</a:t>
            </a:r>
            <a:r>
              <a:rPr lang="en-US" sz="2800" i="1" dirty="0"/>
              <a:t> </a:t>
            </a:r>
            <a:r>
              <a:rPr lang="en-US" sz="2800" i="1" dirty="0" err="1"/>
              <a:t>neni</a:t>
            </a:r>
            <a:r>
              <a:rPr lang="en-US" sz="2800" i="1" dirty="0"/>
              <a:t> to, co tam </a:t>
            </a:r>
            <a:r>
              <a:rPr lang="en-US" sz="2800" i="1" dirty="0" err="1"/>
              <a:t>má</a:t>
            </a:r>
            <a:r>
              <a:rPr lang="en-US" sz="2800" i="1" dirty="0"/>
              <a:t> </a:t>
            </a:r>
            <a:r>
              <a:rPr lang="en-US" sz="2800" i="1" dirty="0" err="1"/>
              <a:t>bejt</a:t>
            </a:r>
            <a:r>
              <a:rPr lang="en-US" sz="2800" i="1" dirty="0"/>
              <a:t> </a:t>
            </a:r>
            <a:r>
              <a:rPr lang="en-US" sz="2800" i="1" dirty="0" err="1"/>
              <a:t>úplně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Legální drogy = nárůst poptávky?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765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Legální drogy = nárůst poptávky?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078173"/>
            <a:ext cx="8069262" cy="5076565"/>
          </a:xfrm>
        </p:spPr>
        <p:txBody>
          <a:bodyPr/>
          <a:lstStyle/>
          <a:p>
            <a:pPr marL="0" indent="0">
              <a:buNone/>
            </a:pPr>
            <a:r>
              <a:rPr lang="cs-CZ" b="1" i="1" u="sng" dirty="0"/>
              <a:t>c/ </a:t>
            </a:r>
            <a:r>
              <a:rPr lang="cs-CZ" i="1" u="sng" dirty="0"/>
              <a:t>negativní reakce veřejnosti vůči prodeji, byť legálních, omamných látek</a:t>
            </a:r>
          </a:p>
          <a:p>
            <a:r>
              <a:rPr lang="en-US" sz="2400" dirty="0" smtClean="0"/>
              <a:t>“</a:t>
            </a:r>
            <a:r>
              <a:rPr lang="en-US" sz="2400" i="1" dirty="0" err="1" smtClean="0"/>
              <a:t>Já</a:t>
            </a:r>
            <a:r>
              <a:rPr lang="en-US" sz="2400" i="1" dirty="0" smtClean="0"/>
              <a:t> </a:t>
            </a:r>
            <a:r>
              <a:rPr lang="en-US" sz="2400" i="1" dirty="0"/>
              <a:t>se </a:t>
            </a:r>
            <a:r>
              <a:rPr lang="en-US" sz="2400" i="1" dirty="0" err="1"/>
              <a:t>ptám</a:t>
            </a:r>
            <a:r>
              <a:rPr lang="en-US" sz="2400" i="1" dirty="0"/>
              <a:t> </a:t>
            </a:r>
            <a:r>
              <a:rPr lang="en-US" sz="2400" i="1" dirty="0" err="1"/>
              <a:t>tý</a:t>
            </a:r>
            <a:r>
              <a:rPr lang="en-US" sz="2400" i="1" dirty="0"/>
              <a:t> </a:t>
            </a:r>
            <a:r>
              <a:rPr lang="en-US" sz="2400" i="1" dirty="0" err="1"/>
              <a:t>prodavačky</a:t>
            </a:r>
            <a:r>
              <a:rPr lang="en-US" sz="2400" i="1" dirty="0"/>
              <a:t>, k </a:t>
            </a:r>
            <a:r>
              <a:rPr lang="en-US" sz="2400" i="1" dirty="0" err="1"/>
              <a:t>čemu</a:t>
            </a:r>
            <a:r>
              <a:rPr lang="en-US" sz="2400" i="1" dirty="0"/>
              <a:t> to </a:t>
            </a:r>
            <a:r>
              <a:rPr lang="en-US" sz="2400" i="1" dirty="0" err="1"/>
              <a:t>jako</a:t>
            </a:r>
            <a:r>
              <a:rPr lang="en-US" sz="2400" i="1" dirty="0"/>
              <a:t> je, a </a:t>
            </a:r>
            <a:r>
              <a:rPr lang="en-US" sz="2400" i="1" dirty="0" err="1"/>
              <a:t>ona</a:t>
            </a:r>
            <a:r>
              <a:rPr lang="en-US" sz="2400" i="1" dirty="0"/>
              <a:t> </a:t>
            </a:r>
            <a:r>
              <a:rPr lang="en-US" sz="2400" i="1" dirty="0" err="1"/>
              <a:t>řiká</a:t>
            </a:r>
            <a:r>
              <a:rPr lang="en-US" sz="2400" i="1" dirty="0"/>
              <a:t>, </a:t>
            </a:r>
            <a:r>
              <a:rPr lang="en-US" sz="2400" i="1" dirty="0" err="1"/>
              <a:t>že</a:t>
            </a:r>
            <a:r>
              <a:rPr lang="en-US" sz="2400" i="1" dirty="0"/>
              <a:t> k </a:t>
            </a:r>
            <a:r>
              <a:rPr lang="en-US" sz="2400" i="1" dirty="0" err="1"/>
              <a:t>ničemu</a:t>
            </a:r>
            <a:r>
              <a:rPr lang="en-US" sz="2400" i="1" dirty="0"/>
              <a:t>, </a:t>
            </a:r>
            <a:r>
              <a:rPr lang="en-US" sz="2400" i="1" dirty="0" err="1"/>
              <a:t>tak</a:t>
            </a:r>
            <a:r>
              <a:rPr lang="en-US" sz="2400" i="1" dirty="0"/>
              <a:t> </a:t>
            </a:r>
            <a:r>
              <a:rPr lang="en-US" sz="2400" i="1" dirty="0" err="1"/>
              <a:t>jí</a:t>
            </a:r>
            <a:r>
              <a:rPr lang="en-US" sz="2400" i="1" dirty="0"/>
              <a:t> </a:t>
            </a:r>
            <a:r>
              <a:rPr lang="en-US" sz="2400" i="1" dirty="0" err="1"/>
              <a:t>řikám</a:t>
            </a:r>
            <a:r>
              <a:rPr lang="en-US" sz="2400" i="1" dirty="0"/>
              <a:t>, </a:t>
            </a:r>
            <a:r>
              <a:rPr lang="en-US" sz="2400" i="1" dirty="0" err="1"/>
              <a:t>proč</a:t>
            </a:r>
            <a:r>
              <a:rPr lang="en-US" sz="2400" i="1" dirty="0"/>
              <a:t> to </a:t>
            </a:r>
            <a:r>
              <a:rPr lang="en-US" sz="2400" i="1" dirty="0" err="1"/>
              <a:t>tady</a:t>
            </a:r>
            <a:r>
              <a:rPr lang="en-US" sz="2400" i="1" dirty="0"/>
              <a:t> </a:t>
            </a:r>
            <a:r>
              <a:rPr lang="en-US" sz="2400" i="1" dirty="0" err="1"/>
              <a:t>teda</a:t>
            </a:r>
            <a:r>
              <a:rPr lang="en-US" sz="2400" i="1" dirty="0"/>
              <a:t> </a:t>
            </a:r>
            <a:r>
              <a:rPr lang="en-US" sz="2400" i="1" dirty="0" err="1"/>
              <a:t>prodáváte</a:t>
            </a:r>
            <a:r>
              <a:rPr lang="en-US" sz="2400" i="1" dirty="0"/>
              <a:t>, </a:t>
            </a:r>
            <a:r>
              <a:rPr lang="en-US" sz="2400" i="1" dirty="0" err="1"/>
              <a:t>když</a:t>
            </a:r>
            <a:r>
              <a:rPr lang="en-US" sz="2400" i="1" dirty="0"/>
              <a:t> je to k </a:t>
            </a:r>
            <a:r>
              <a:rPr lang="en-US" sz="2400" i="1" dirty="0" err="1"/>
              <a:t>ničemu</a:t>
            </a:r>
            <a:r>
              <a:rPr lang="en-US" sz="2400" i="1" dirty="0" smtClean="0"/>
              <a:t>?”</a:t>
            </a:r>
            <a:endParaRPr lang="cs-CZ" sz="2400" i="1" dirty="0" smtClean="0"/>
          </a:p>
          <a:p>
            <a:r>
              <a:rPr lang="cs-CZ" sz="2400" i="1" dirty="0" smtClean="0">
                <a:latin typeface="+mj-lt"/>
                <a:cs typeface="Calibri" pitchFamily="34" charset="0"/>
              </a:rPr>
              <a:t>„</a:t>
            </a:r>
            <a:r>
              <a:rPr lang="en-US" sz="2400" i="1" dirty="0" smtClean="0">
                <a:latin typeface="+mj-lt"/>
                <a:cs typeface="Calibri" pitchFamily="34" charset="0"/>
              </a:rPr>
              <a:t>To </a:t>
            </a:r>
            <a:r>
              <a:rPr lang="en-US" sz="2400" i="1" dirty="0" err="1">
                <a:latin typeface="+mj-lt"/>
                <a:cs typeface="Calibri" pitchFamily="34" charset="0"/>
              </a:rPr>
              <a:t>ti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ještě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řeknu</a:t>
            </a:r>
            <a:r>
              <a:rPr lang="en-US" sz="2400" i="1" dirty="0">
                <a:latin typeface="+mj-lt"/>
                <a:cs typeface="Calibri" pitchFamily="34" charset="0"/>
              </a:rPr>
              <a:t>, </a:t>
            </a:r>
            <a:r>
              <a:rPr lang="en-US" sz="2400" i="1" dirty="0" err="1">
                <a:latin typeface="+mj-lt"/>
                <a:cs typeface="Calibri" pitchFamily="34" charset="0"/>
              </a:rPr>
              <a:t>jak</a:t>
            </a:r>
            <a:r>
              <a:rPr lang="en-US" sz="2400" i="1" dirty="0">
                <a:latin typeface="+mj-lt"/>
                <a:cs typeface="Calibri" pitchFamily="34" charset="0"/>
              </a:rPr>
              <a:t> tam </a:t>
            </a:r>
            <a:r>
              <a:rPr lang="en-US" sz="2400" i="1" dirty="0" err="1">
                <a:latin typeface="+mj-lt"/>
                <a:cs typeface="Calibri" pitchFamily="34" charset="0"/>
              </a:rPr>
              <a:t>měli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ceduli</a:t>
            </a:r>
            <a:r>
              <a:rPr lang="en-US" sz="2400" i="1" dirty="0">
                <a:latin typeface="+mj-lt"/>
                <a:cs typeface="Calibri" pitchFamily="34" charset="0"/>
              </a:rPr>
              <a:t> PŘIJMEME PRODAVAČKU, </a:t>
            </a:r>
            <a:r>
              <a:rPr lang="en-US" sz="2400" i="1" dirty="0" err="1">
                <a:latin typeface="+mj-lt"/>
                <a:cs typeface="Calibri" pitchFamily="34" charset="0"/>
              </a:rPr>
              <a:t>tak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jsem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jim</a:t>
            </a:r>
            <a:r>
              <a:rPr lang="en-US" sz="2400" i="1" dirty="0">
                <a:latin typeface="+mj-lt"/>
                <a:cs typeface="Calibri" pitchFamily="34" charset="0"/>
              </a:rPr>
              <a:t> to tam </a:t>
            </a:r>
            <a:r>
              <a:rPr lang="en-US" sz="2400" i="1" dirty="0" err="1">
                <a:latin typeface="+mj-lt"/>
                <a:cs typeface="Calibri" pitchFamily="34" charset="0"/>
              </a:rPr>
              <a:t>škrtnul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fixou</a:t>
            </a:r>
            <a:r>
              <a:rPr lang="en-US" sz="2400" i="1" dirty="0">
                <a:latin typeface="+mj-lt"/>
                <a:cs typeface="Calibri" pitchFamily="34" charset="0"/>
              </a:rPr>
              <a:t> a </a:t>
            </a:r>
            <a:r>
              <a:rPr lang="en-US" sz="2400" i="1" dirty="0" err="1">
                <a:latin typeface="+mj-lt"/>
                <a:cs typeface="Calibri" pitchFamily="34" charset="0"/>
              </a:rPr>
              <a:t>připsal</a:t>
            </a:r>
            <a:r>
              <a:rPr lang="en-US" sz="2400" i="1" dirty="0">
                <a:latin typeface="+mj-lt"/>
                <a:cs typeface="Calibri" pitchFamily="34" charset="0"/>
              </a:rPr>
              <a:t> </a:t>
            </a:r>
            <a:r>
              <a:rPr lang="en-US" sz="2400" i="1" dirty="0" err="1">
                <a:latin typeface="+mj-lt"/>
                <a:cs typeface="Calibri" pitchFamily="34" charset="0"/>
              </a:rPr>
              <a:t>jsem</a:t>
            </a:r>
            <a:r>
              <a:rPr lang="en-US" sz="2400" i="1" dirty="0">
                <a:latin typeface="+mj-lt"/>
                <a:cs typeface="Calibri" pitchFamily="34" charset="0"/>
              </a:rPr>
              <a:t> DROG, PŘIJMEME PRODAVAČKU DROG</a:t>
            </a:r>
            <a:r>
              <a:rPr lang="en-US" sz="2400" i="1" dirty="0" smtClean="0">
                <a:latin typeface="+mj-lt"/>
                <a:cs typeface="Calibri" pitchFamily="34" charset="0"/>
              </a:rPr>
              <a:t>.”</a:t>
            </a:r>
            <a:endParaRPr lang="cs-CZ" sz="2400" i="1" dirty="0" smtClean="0">
              <a:latin typeface="+mj-lt"/>
              <a:cs typeface="Calibri" pitchFamily="34" charset="0"/>
            </a:endParaRPr>
          </a:p>
          <a:p>
            <a:r>
              <a:rPr lang="cs-CZ" sz="2400" dirty="0"/>
              <a:t>Přichází další skupinka třech kluků okolo 25 let a </a:t>
            </a:r>
            <a:r>
              <a:rPr lang="cs-CZ" sz="2400" dirty="0" err="1"/>
              <a:t>jední</a:t>
            </a:r>
            <a:r>
              <a:rPr lang="cs-CZ" sz="2400" dirty="0"/>
              <a:t> dívky. První dva vstupují, druhý jí říká: „Já se tam </a:t>
            </a:r>
            <a:r>
              <a:rPr lang="cs-CZ" sz="2400" dirty="0" err="1"/>
              <a:t>jsu</a:t>
            </a:r>
            <a:r>
              <a:rPr lang="cs-CZ" sz="2400" dirty="0"/>
              <a:t> podívat, jsem tam nikdy nebyl</a:t>
            </a:r>
            <a:r>
              <a:rPr lang="cs-CZ" sz="2400" dirty="0" smtClean="0"/>
              <a:t>.“ „</a:t>
            </a:r>
            <a:r>
              <a:rPr lang="cs-CZ" sz="2400" i="1" dirty="0"/>
              <a:t>Já tam nejdu</a:t>
            </a:r>
            <a:r>
              <a:rPr lang="cs-CZ" sz="2400" dirty="0"/>
              <a:t>,“ opáčí zhnuseně dívka.</a:t>
            </a:r>
            <a:endParaRPr lang="cs-CZ" sz="2400" i="1" dirty="0">
              <a:latin typeface="+mj-lt"/>
              <a:cs typeface="Calibri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3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Legální drogy = nárůst poptávky?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46" y="1160061"/>
            <a:ext cx="8362429" cy="499467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d/ </a:t>
            </a:r>
            <a:r>
              <a:rPr lang="cs-CZ" sz="2800" i="1" u="sng" dirty="0"/>
              <a:t>distancování zákazníků od identity uživatele omamných </a:t>
            </a:r>
            <a:r>
              <a:rPr lang="cs-CZ" sz="2800" i="1" u="sng" dirty="0" smtClean="0"/>
              <a:t>látek</a:t>
            </a:r>
          </a:p>
          <a:p>
            <a:r>
              <a:rPr lang="it-IT" sz="2800" dirty="0"/>
              <a:t>„A podle čeho si vyberete, co si máte koupit</a:t>
            </a:r>
            <a:r>
              <a:rPr lang="it-IT" sz="2800" dirty="0" smtClean="0"/>
              <a:t>?“</a:t>
            </a:r>
            <a:r>
              <a:rPr lang="cs-CZ" sz="2800" dirty="0" smtClean="0"/>
              <a:t> </a:t>
            </a:r>
            <a:r>
              <a:rPr lang="cs-CZ" sz="2800" i="1" dirty="0" smtClean="0"/>
              <a:t>„</a:t>
            </a:r>
            <a:r>
              <a:rPr lang="cs-CZ" sz="2800" i="1" dirty="0"/>
              <a:t>No asi podle toho, co se mi bude hodit na </a:t>
            </a:r>
            <a:r>
              <a:rPr lang="cs-CZ" sz="2800" i="1" dirty="0" smtClean="0"/>
              <a:t>klíče</a:t>
            </a:r>
            <a:r>
              <a:rPr lang="cs-CZ" sz="2800" i="1" dirty="0"/>
              <a:t>.</a:t>
            </a:r>
            <a:r>
              <a:rPr lang="cs-CZ" sz="2800" i="1" dirty="0" smtClean="0"/>
              <a:t>“ </a:t>
            </a:r>
          </a:p>
          <a:p>
            <a:r>
              <a:rPr lang="cs-CZ" sz="2800" dirty="0"/>
              <a:t>„</a:t>
            </a:r>
            <a:r>
              <a:rPr lang="cs-CZ" sz="2600" dirty="0"/>
              <a:t>Ahoj, můžu se zeptat, co jste si právě koupili?“. „</a:t>
            </a:r>
            <a:r>
              <a:rPr lang="cs-CZ" sz="2600" i="1" dirty="0"/>
              <a:t>Nic, trávu</a:t>
            </a:r>
            <a:r>
              <a:rPr lang="cs-CZ" sz="2600" dirty="0"/>
              <a:t>“ směje se dívka v zelené vestě. „A </a:t>
            </a:r>
            <a:r>
              <a:rPr lang="cs-CZ" sz="2600" dirty="0" smtClean="0"/>
              <a:t>můžu </a:t>
            </a:r>
            <a:r>
              <a:rPr lang="cs-CZ" sz="2600" dirty="0"/>
              <a:t>se zeptat, jaký s </a:t>
            </a:r>
            <a:r>
              <a:rPr lang="cs-CZ" sz="2600" dirty="0" err="1"/>
              <a:t>tim</a:t>
            </a:r>
            <a:r>
              <a:rPr lang="cs-CZ" sz="2600" dirty="0"/>
              <a:t> máte zkušenosti?“ Skupinka se prakticky nezastavuje, jeden mladík dodává: „</a:t>
            </a:r>
            <a:r>
              <a:rPr lang="cs-CZ" sz="2600" i="1" dirty="0"/>
              <a:t>My to nebereme, to ona</a:t>
            </a:r>
            <a:r>
              <a:rPr lang="cs-CZ" sz="2600" dirty="0"/>
              <a:t>,“ se smíchem ukazují na druhou dívku, která vychází z obchodu poslední a zapíná si tašku. „</a:t>
            </a:r>
            <a:r>
              <a:rPr lang="cs-CZ" sz="2600" i="1" dirty="0"/>
              <a:t>A je to pěkná </a:t>
            </a:r>
            <a:r>
              <a:rPr lang="cs-CZ" sz="2600" i="1" dirty="0" err="1" smtClean="0"/>
              <a:t>sr</a:t>
            </a:r>
            <a:r>
              <a:rPr lang="cs-CZ" sz="2600" i="1" dirty="0" smtClean="0"/>
              <a:t>…</a:t>
            </a:r>
            <a:r>
              <a:rPr lang="cs-CZ" sz="2600" dirty="0" smtClean="0"/>
              <a:t>,“ </a:t>
            </a:r>
            <a:r>
              <a:rPr lang="cs-CZ" sz="2600" dirty="0"/>
              <a:t>dodává další. </a:t>
            </a:r>
            <a:endParaRPr lang="cs-CZ" sz="26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Kanabinoidy</a:t>
            </a:r>
            <a:r>
              <a:rPr lang="cs-CZ" dirty="0" smtClean="0"/>
              <a:t> &amp; halucinogeny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trhu – strana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228299"/>
            <a:ext cx="8069262" cy="4926439"/>
          </a:xfrm>
        </p:spPr>
        <p:txBody>
          <a:bodyPr/>
          <a:lstStyle/>
          <a:p>
            <a:r>
              <a:rPr lang="cs-CZ" sz="2400" i="1" dirty="0" smtClean="0"/>
              <a:t>„Jinak </a:t>
            </a:r>
            <a:r>
              <a:rPr lang="cs-CZ" sz="2400" i="1" dirty="0"/>
              <a:t>mi ten kluk, co to tady má, říkal, že až to zakážou, že </a:t>
            </a:r>
            <a:r>
              <a:rPr lang="cs-CZ" sz="2400" b="1" i="1" dirty="0"/>
              <a:t>obmění sortiment</a:t>
            </a:r>
            <a:r>
              <a:rPr lang="cs-CZ" sz="2400" i="1" dirty="0"/>
              <a:t> a že otevře znova prostě…“</a:t>
            </a:r>
            <a:endParaRPr lang="cs-CZ" sz="2400" i="1" dirty="0" smtClean="0"/>
          </a:p>
          <a:p>
            <a:r>
              <a:rPr lang="cs-CZ" sz="2400" b="1" i="1" dirty="0" smtClean="0"/>
              <a:t>21. 4. 2011: </a:t>
            </a:r>
            <a:r>
              <a:rPr lang="cs-CZ" sz="2400" i="1" dirty="0" smtClean="0"/>
              <a:t>„Vyndá </a:t>
            </a:r>
            <a:r>
              <a:rPr lang="cs-CZ" sz="2400" i="1" dirty="0"/>
              <a:t>z </a:t>
            </a:r>
            <a:r>
              <a:rPr lang="cs-CZ" sz="2400" i="1" dirty="0" smtClean="0"/>
              <a:t>auta </a:t>
            </a:r>
            <a:r>
              <a:rPr lang="cs-CZ" sz="2400" i="1" dirty="0"/>
              <a:t>nejdřív menší modrý </a:t>
            </a:r>
            <a:r>
              <a:rPr lang="cs-CZ" sz="2400" b="1" i="1" dirty="0"/>
              <a:t>plastový pytel a potom dvě malé, napohled těžké, klidně pětikilové krabice</a:t>
            </a:r>
            <a:r>
              <a:rPr lang="cs-CZ" sz="2400" i="1" dirty="0"/>
              <a:t>. </a:t>
            </a:r>
            <a:r>
              <a:rPr lang="cs-CZ" sz="2400" i="1" dirty="0" smtClean="0"/>
              <a:t>Zavře </a:t>
            </a:r>
            <a:r>
              <a:rPr lang="cs-CZ" sz="2400" i="1" dirty="0"/>
              <a:t>zadní dveře auta a odnese je dovnitř obchodu. Vrací se a nese s sebou velký modrý zálesácký vak, který je úplně plný. Položí si ho před dvířka a z pickupu tentokrát vyndá skleněné pláty, které tvarem odpovídají </a:t>
            </a:r>
            <a:r>
              <a:rPr lang="cs-CZ" sz="2400" b="1" i="1" dirty="0"/>
              <a:t>vitrínkám</a:t>
            </a:r>
            <a:r>
              <a:rPr lang="cs-CZ" sz="2400" i="1" dirty="0"/>
              <a:t>, které jsou v podniku na vystavování zboží a svázaní lišty. Myslím si, že </a:t>
            </a:r>
            <a:r>
              <a:rPr lang="cs-CZ" sz="2400" b="1" i="1" dirty="0"/>
              <a:t>bude chtít vyměnit vitríny, aby na těch původních nezůstaly žádné stopové prvky</a:t>
            </a:r>
            <a:r>
              <a:rPr lang="cs-CZ" sz="2400" i="1" dirty="0" smtClean="0"/>
              <a:t>.“</a:t>
            </a:r>
            <a:endParaRPr lang="cs-CZ" sz="24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Kanabinoidy</a:t>
            </a:r>
            <a:r>
              <a:rPr lang="cs-CZ" dirty="0" smtClean="0"/>
              <a:t> &amp; halucinogeny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667625" cy="503237"/>
          </a:xfrm>
        </p:spPr>
        <p:txBody>
          <a:bodyPr/>
          <a:lstStyle/>
          <a:p>
            <a:r>
              <a:rPr lang="en-US" dirty="0" smtClean="0"/>
              <a:t>Nov</a:t>
            </a:r>
            <a:r>
              <a:rPr lang="cs-CZ" dirty="0" smtClean="0"/>
              <a:t>é drogy 6 měsíců po jejich zákazu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6" y="1262131"/>
            <a:ext cx="8500057" cy="4892608"/>
          </a:xfrm>
        </p:spPr>
        <p:txBody>
          <a:bodyPr/>
          <a:lstStyle/>
          <a:p>
            <a:r>
              <a:rPr lang="cs-CZ" sz="2800" b="1" dirty="0" smtClean="0"/>
              <a:t>Amsterdam </a:t>
            </a:r>
            <a:r>
              <a:rPr lang="cs-CZ" sz="2800" b="1" dirty="0" err="1" smtClean="0"/>
              <a:t>shop</a:t>
            </a:r>
            <a:r>
              <a:rPr lang="cs-CZ" sz="2800" b="1" dirty="0" smtClean="0"/>
              <a:t> – stacionární obchody: </a:t>
            </a:r>
            <a:br>
              <a:rPr lang="cs-CZ" sz="2800" b="1" dirty="0" smtClean="0"/>
            </a:br>
            <a:r>
              <a:rPr lang="cs-CZ" sz="2800" dirty="0" smtClean="0"/>
              <a:t>1 v Českém Těšíně, servisní linka v </a:t>
            </a:r>
            <a:r>
              <a:rPr lang="cs-CZ" sz="2800" dirty="0" err="1" smtClean="0"/>
              <a:t>Ostavě</a:t>
            </a:r>
            <a:endParaRPr lang="cs-CZ" sz="2800" b="1" dirty="0" smtClean="0"/>
          </a:p>
          <a:p>
            <a:r>
              <a:rPr lang="cs-CZ" sz="2800" b="1" dirty="0" smtClean="0"/>
              <a:t>Amsterdam </a:t>
            </a:r>
            <a:r>
              <a:rPr lang="cs-CZ" sz="2800" b="1" dirty="0" err="1" smtClean="0"/>
              <a:t>shop</a:t>
            </a:r>
            <a:r>
              <a:rPr lang="cs-CZ" sz="2800" b="1" dirty="0" smtClean="0"/>
              <a:t> na </a:t>
            </a:r>
            <a:r>
              <a:rPr lang="cs-CZ" sz="2800" b="1" dirty="0" err="1" smtClean="0"/>
              <a:t>Facebooku</a:t>
            </a:r>
            <a:r>
              <a:rPr lang="cs-CZ" sz="2800" dirty="0" smtClean="0"/>
              <a:t>: „</a:t>
            </a:r>
            <a:r>
              <a:rPr lang="cs-CZ" sz="2800" i="1" dirty="0" smtClean="0"/>
              <a:t>Už </a:t>
            </a:r>
            <a:r>
              <a:rPr lang="cs-CZ" sz="2800" i="1" dirty="0"/>
              <a:t>máme před sebou posledních pár dní </a:t>
            </a:r>
            <a:r>
              <a:rPr lang="cs-CZ" sz="2800" i="1" dirty="0" smtClean="0"/>
              <a:t>zářijové </a:t>
            </a:r>
            <a:r>
              <a:rPr lang="cs-CZ" sz="2800" i="1" dirty="0"/>
              <a:t>soutěže, tak kdo nechce propásnout výhru, ať okamžitě nakupuje !!! </a:t>
            </a:r>
            <a:r>
              <a:rPr lang="cs-CZ" sz="2800" i="1" dirty="0" smtClean="0"/>
              <a:t>Hrajeme </a:t>
            </a:r>
            <a:r>
              <a:rPr lang="cs-CZ" sz="2800" i="1" dirty="0"/>
              <a:t>o poukaz na další nákup </a:t>
            </a:r>
            <a:r>
              <a:rPr lang="cs-CZ" sz="2800" i="1" dirty="0" smtClean="0"/>
              <a:t>!!!“</a:t>
            </a:r>
          </a:p>
          <a:p>
            <a:r>
              <a:rPr lang="cs-CZ" sz="2800" b="1" dirty="0" smtClean="0"/>
              <a:t>Amsterdam </a:t>
            </a:r>
            <a:r>
              <a:rPr lang="cs-CZ" sz="2800" b="1" dirty="0" err="1" smtClean="0"/>
              <a:t>shop</a:t>
            </a:r>
            <a:r>
              <a:rPr lang="cs-CZ" sz="2800" b="1" dirty="0" smtClean="0"/>
              <a:t> online</a:t>
            </a:r>
            <a:r>
              <a:rPr lang="cs-CZ" sz="2800" dirty="0" smtClean="0"/>
              <a:t>: </a:t>
            </a:r>
            <a:r>
              <a:rPr lang="cs-CZ" sz="2800" i="1" dirty="0" smtClean="0"/>
              <a:t>„vozíme jen do Maďarska“ x registrace a nákup El </a:t>
            </a:r>
            <a:r>
              <a:rPr lang="cs-CZ" sz="2800" i="1" dirty="0" err="1" smtClean="0"/>
              <a:t>Padrino</a:t>
            </a:r>
            <a:r>
              <a:rPr lang="cs-CZ" sz="2800" i="1" dirty="0" smtClean="0"/>
              <a:t> bez problémů</a:t>
            </a:r>
          </a:p>
          <a:p>
            <a:r>
              <a:rPr lang="cs-CZ" sz="2800" i="1" dirty="0" smtClean="0">
                <a:hlinkClick r:id="rId2"/>
              </a:rPr>
              <a:t>www.amsterdam-shop.forum</a:t>
            </a:r>
            <a:r>
              <a:rPr lang="cs-CZ" sz="2800" i="1" dirty="0" smtClean="0"/>
              <a:t>: </a:t>
            </a:r>
            <a:r>
              <a:rPr lang="cs-CZ" sz="2800" i="1" dirty="0" err="1" smtClean="0"/>
              <a:t>Page</a:t>
            </a:r>
            <a:r>
              <a:rPr lang="cs-CZ" sz="2800" i="1" dirty="0" smtClean="0"/>
              <a:t> not </a:t>
            </a:r>
            <a:r>
              <a:rPr lang="cs-CZ" sz="2800" i="1" dirty="0" err="1" smtClean="0"/>
              <a:t>found</a:t>
            </a:r>
            <a:endParaRPr lang="cs-CZ" sz="28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/>
              <a:t>2. Zkušenosti </a:t>
            </a:r>
            <a:r>
              <a:rPr lang="cs-CZ" b="1" i="1" dirty="0" smtClean="0"/>
              <a:t>výzkumu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b</a:t>
            </a:r>
            <a:r>
              <a:rPr lang="cs-CZ" b="1" i="1" dirty="0" smtClean="0">
                <a:solidFill>
                  <a:srgbClr val="FF0000"/>
                </a:solidFill>
              </a:rPr>
              <a:t>) </a:t>
            </a:r>
            <a:r>
              <a:rPr lang="cs-CZ" i="1" dirty="0"/>
              <a:t>v</a:t>
            </a:r>
            <a:r>
              <a:rPr lang="cs-CZ" i="1" dirty="0" smtClean="0"/>
              <a:t>ýzkum internetových obchodů</a:t>
            </a:r>
            <a:endParaRPr lang="cs-CZ" i="1" dirty="0"/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Monitoring internetových obchodů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u="sng" dirty="0" smtClean="0"/>
              <a:t>Agenda</a:t>
            </a:r>
            <a:endParaRPr lang="cs-CZ" sz="2800" b="1" i="1" u="sng" dirty="0" smtClean="0"/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1) </a:t>
            </a:r>
            <a:r>
              <a:rPr lang="cs-CZ" sz="2800" b="1" i="1" dirty="0" smtClean="0"/>
              <a:t>Základní charakteristika monitoringu internetových obchodů</a:t>
            </a:r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2) </a:t>
            </a:r>
            <a:r>
              <a:rPr lang="cs-CZ" sz="2800" b="1" i="1" dirty="0" smtClean="0"/>
              <a:t>Výsledky </a:t>
            </a:r>
            <a:r>
              <a:rPr lang="en-US" sz="2800" b="1" i="1" dirty="0" smtClean="0"/>
              <a:t>1 monitoring</a:t>
            </a:r>
            <a:r>
              <a:rPr lang="cs-CZ" sz="2800" b="1" i="1" dirty="0" smtClean="0"/>
              <a:t> – před legislativní změnou</a:t>
            </a:r>
            <a:endParaRPr lang="en-US" sz="2800" b="1" i="1" dirty="0" smtClean="0"/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3) </a:t>
            </a:r>
            <a:r>
              <a:rPr lang="cs-CZ" sz="2800" b="1" i="1" dirty="0" smtClean="0"/>
              <a:t>Výsledky 2</a:t>
            </a:r>
            <a:r>
              <a:rPr lang="en-US" sz="2800" b="1" i="1" dirty="0" smtClean="0"/>
              <a:t> monitoring</a:t>
            </a:r>
            <a:r>
              <a:rPr lang="cs-CZ" sz="2800" b="1" i="1" dirty="0" smtClean="0"/>
              <a:t> – po legislativní změně</a:t>
            </a:r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4) </a:t>
            </a:r>
            <a:r>
              <a:rPr lang="cs-CZ" sz="2800" b="1" i="1" dirty="0" smtClean="0"/>
              <a:t>Srovnání – vývoj po legislativní změně</a:t>
            </a:r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5) </a:t>
            </a:r>
            <a:r>
              <a:rPr lang="cs-CZ" sz="2800" b="1" i="1" dirty="0" smtClean="0"/>
              <a:t>Ukázky z praxe</a:t>
            </a:r>
          </a:p>
          <a:p>
            <a:pPr>
              <a:buNone/>
            </a:pPr>
            <a:r>
              <a:rPr lang="cs-CZ" sz="2800" b="1" i="1" dirty="0" smtClean="0">
                <a:solidFill>
                  <a:schemeClr val="accent2"/>
                </a:solidFill>
              </a:rPr>
              <a:t>6) </a:t>
            </a:r>
            <a:r>
              <a:rPr lang="cs-CZ" sz="2800" b="1" i="1" dirty="0" smtClean="0"/>
              <a:t>Shrnutí</a:t>
            </a:r>
          </a:p>
          <a:p>
            <a:pPr lvl="2">
              <a:buNone/>
            </a:pPr>
            <a:endParaRPr lang="cs-CZ" sz="2000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1) Základní charakteristika monitoringu internetových obchodů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8" y="1121582"/>
            <a:ext cx="8680174" cy="5214583"/>
          </a:xfrm>
        </p:spPr>
        <p:txBody>
          <a:bodyPr/>
          <a:lstStyle/>
          <a:p>
            <a:r>
              <a:rPr lang="cs-CZ" sz="2800" b="1" i="1" dirty="0" smtClean="0"/>
              <a:t>Cíl monitoringu </a:t>
            </a:r>
            <a:r>
              <a:rPr lang="cs-CZ" sz="2800" i="1" dirty="0" smtClean="0"/>
              <a:t>– identifikovat internetové obchody s rozhraním v českém jazyce prodávající </a:t>
            </a:r>
            <a:r>
              <a:rPr lang="cs-CZ" sz="2400" i="1" dirty="0" smtClean="0"/>
              <a:t>tzv. </a:t>
            </a:r>
            <a:r>
              <a:rPr lang="cs-CZ" sz="2800" b="1" i="1" dirty="0" smtClean="0">
                <a:solidFill>
                  <a:srgbClr val="FF0000"/>
                </a:solidFill>
              </a:rPr>
              <a:t>„nové drogy“</a:t>
            </a:r>
            <a:endParaRPr lang="cs-CZ" sz="2800" i="1" dirty="0" smtClean="0"/>
          </a:p>
          <a:p>
            <a:endParaRPr lang="cs-CZ" sz="2800" i="1" dirty="0" smtClean="0"/>
          </a:p>
          <a:p>
            <a:r>
              <a:rPr lang="cs-CZ" sz="2800" b="1" i="1" dirty="0" smtClean="0"/>
              <a:t>Vyhledávání dle klíčových slov </a:t>
            </a:r>
            <a:r>
              <a:rPr lang="cs-CZ" sz="2800" i="1" dirty="0" smtClean="0"/>
              <a:t>(</a:t>
            </a:r>
            <a:r>
              <a:rPr lang="cs-CZ" sz="2400" i="1" dirty="0" err="1" smtClean="0"/>
              <a:t>Mefedron</a:t>
            </a:r>
            <a:r>
              <a:rPr lang="cs-CZ" sz="2400" i="1" dirty="0" smtClean="0"/>
              <a:t>, aj.)</a:t>
            </a:r>
          </a:p>
          <a:p>
            <a:endParaRPr lang="cs-CZ" sz="2400" i="1" dirty="0" smtClean="0"/>
          </a:p>
          <a:p>
            <a:r>
              <a:rPr lang="cs-CZ" sz="2800" b="1" i="1" dirty="0" smtClean="0"/>
              <a:t>Internetové vyhledávače</a:t>
            </a:r>
            <a:r>
              <a:rPr lang="cs-CZ" sz="2800" i="1" dirty="0" smtClean="0"/>
              <a:t> (</a:t>
            </a:r>
            <a:r>
              <a:rPr lang="cs-CZ" sz="2800" i="1" dirty="0" err="1" smtClean="0"/>
              <a:t>seach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engines</a:t>
            </a:r>
            <a:r>
              <a:rPr lang="cs-CZ" sz="2800" i="1" dirty="0" smtClean="0"/>
              <a:t>)</a:t>
            </a:r>
          </a:p>
          <a:p>
            <a:pPr lvl="1"/>
            <a:r>
              <a:rPr lang="cs-CZ" sz="2400" i="1" dirty="0" smtClean="0">
                <a:hlinkClick r:id="rId2"/>
              </a:rPr>
              <a:t>www.</a:t>
            </a:r>
            <a:r>
              <a:rPr lang="cs-CZ" sz="2400" i="1" dirty="0" err="1" smtClean="0">
                <a:hlinkClick r:id="rId2"/>
              </a:rPr>
              <a:t>metacrawler.com</a:t>
            </a:r>
            <a:endParaRPr lang="cs-CZ" sz="2400" i="1" dirty="0" smtClean="0">
              <a:hlinkClick r:id="rId2"/>
            </a:endParaRPr>
          </a:p>
          <a:p>
            <a:pPr lvl="1"/>
            <a:r>
              <a:rPr lang="cs-CZ" sz="2400" i="1" dirty="0" smtClean="0">
                <a:hlinkClick r:id="rId2"/>
              </a:rPr>
              <a:t>www.</a:t>
            </a:r>
            <a:r>
              <a:rPr lang="cs-CZ" sz="2400" i="1" dirty="0" err="1" smtClean="0">
                <a:hlinkClick r:id="rId2"/>
              </a:rPr>
              <a:t>google.com</a:t>
            </a:r>
            <a:endParaRPr lang="cs-CZ" sz="2400" i="1" dirty="0" smtClean="0"/>
          </a:p>
          <a:p>
            <a:pPr lvl="1"/>
            <a:r>
              <a:rPr lang="cs-CZ" sz="2400" i="1" dirty="0" smtClean="0">
                <a:hlinkClick r:id="rId3"/>
              </a:rPr>
              <a:t>www.seznam.</a:t>
            </a:r>
            <a:r>
              <a:rPr lang="cs-CZ" sz="2400" i="1" dirty="0" err="1" smtClean="0">
                <a:hlinkClick r:id="rId3"/>
              </a:rPr>
              <a:t>cz</a:t>
            </a:r>
            <a:endParaRPr lang="cs-CZ" sz="2400" i="1" dirty="0" smtClean="0"/>
          </a:p>
          <a:p>
            <a:pPr lvl="1"/>
            <a:endParaRPr lang="cs-CZ" sz="2400" b="1" i="1" dirty="0" smtClean="0"/>
          </a:p>
          <a:p>
            <a:endParaRPr lang="cs-CZ" sz="2800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8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1. </a:t>
            </a:r>
            <a:r>
              <a:rPr lang="en-US" b="1" i="1" dirty="0" smtClean="0"/>
              <a:t>Nov</a:t>
            </a:r>
            <a:r>
              <a:rPr lang="cs-CZ" b="1" i="1" dirty="0" smtClean="0"/>
              <a:t>é drogy: </a:t>
            </a:r>
            <a:r>
              <a:rPr lang="cs-CZ" i="1" dirty="0" smtClean="0"/>
              <a:t>příčiny a důsledky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b="1" i="1" dirty="0" smtClean="0"/>
              <a:t>2. Zkušenosti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3200" i="1" dirty="0" smtClean="0"/>
              <a:t>z terénního výzkumu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3200" i="1" dirty="0" smtClean="0"/>
              <a:t>z výzkumu internetu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b="1" i="1" dirty="0" smtClean="0"/>
              <a:t>3. Prevence, léčba, regulace </a:t>
            </a:r>
            <a:r>
              <a:rPr lang="cs-CZ" i="1" dirty="0" smtClean="0"/>
              <a:t>– do diskuse</a:t>
            </a:r>
            <a:endParaRPr lang="cs-CZ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1) Základní charakteristika monitoringu internetových obchodů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8" y="1121582"/>
            <a:ext cx="8680174" cy="5214583"/>
          </a:xfrm>
        </p:spPr>
        <p:txBody>
          <a:bodyPr/>
          <a:lstStyle/>
          <a:p>
            <a:r>
              <a:rPr lang="cs-CZ" sz="2800" b="1" i="1" dirty="0" smtClean="0"/>
              <a:t>Zjišťované informace</a:t>
            </a:r>
          </a:p>
          <a:p>
            <a:pPr lvl="1"/>
            <a:r>
              <a:rPr lang="cs-CZ" sz="2400" b="1" i="1" dirty="0" smtClean="0"/>
              <a:t>Informace o web stránce  </a:t>
            </a:r>
            <a:r>
              <a:rPr lang="cs-CZ" sz="2400" i="1" dirty="0" smtClean="0"/>
              <a:t>(jazyk. rozhraní,  země původu) </a:t>
            </a:r>
          </a:p>
          <a:p>
            <a:pPr lvl="1"/>
            <a:endParaRPr lang="cs-CZ" sz="2200" i="1" dirty="0" smtClean="0"/>
          </a:p>
          <a:p>
            <a:pPr lvl="1"/>
            <a:r>
              <a:rPr lang="cs-CZ" sz="2400" b="1" i="1" dirty="0" smtClean="0"/>
              <a:t>Varování týkající se legislativních otázek </a:t>
            </a:r>
            <a:r>
              <a:rPr lang="cs-CZ" sz="2400" i="1" dirty="0" smtClean="0"/>
              <a:t>(zákazník plnoletá osoba, odpovědnost za nesprávné užití výrobků, výrobek není určen pro konzumaci lidmi)</a:t>
            </a:r>
          </a:p>
          <a:p>
            <a:pPr lvl="1"/>
            <a:endParaRPr lang="cs-CZ" sz="2400" b="1" i="1" dirty="0" smtClean="0"/>
          </a:p>
          <a:p>
            <a:pPr lvl="1"/>
            <a:r>
              <a:rPr lang="cs-CZ" sz="2400" b="1" i="1" dirty="0" smtClean="0"/>
              <a:t>Informace o nabízeném zboží </a:t>
            </a:r>
            <a:r>
              <a:rPr lang="cs-CZ" sz="2400" i="1" dirty="0" smtClean="0"/>
              <a:t>(Jméno produktu, Cena </a:t>
            </a:r>
            <a:r>
              <a:rPr lang="en-US" sz="2400" i="1" dirty="0" smtClean="0"/>
              <a:t>&amp; </a:t>
            </a:r>
            <a:r>
              <a:rPr lang="en-US" sz="2400" i="1" dirty="0" err="1" smtClean="0"/>
              <a:t>Mno</a:t>
            </a:r>
            <a:r>
              <a:rPr lang="cs-CZ" sz="2400" i="1" dirty="0" err="1" smtClean="0"/>
              <a:t>žství</a:t>
            </a:r>
            <a:r>
              <a:rPr lang="cs-CZ" sz="2400" i="1" dirty="0" smtClean="0"/>
              <a:t>, Informace o složení produktu, Popis účinků)</a:t>
            </a:r>
          </a:p>
          <a:p>
            <a:pPr lvl="1"/>
            <a:endParaRPr lang="cs-CZ" sz="2400" b="1" i="1" dirty="0" smtClean="0"/>
          </a:p>
          <a:p>
            <a:endParaRPr lang="cs-CZ" sz="2400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6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1) Základní charakteristika monitoringu internetových obchodů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48" y="1081825"/>
            <a:ext cx="9197009" cy="5214583"/>
          </a:xfrm>
        </p:spPr>
        <p:txBody>
          <a:bodyPr/>
          <a:lstStyle/>
          <a:p>
            <a:r>
              <a:rPr lang="cs-CZ" sz="2800" b="1" i="1" dirty="0" smtClean="0"/>
              <a:t>1 Monitoring</a:t>
            </a:r>
            <a:r>
              <a:rPr lang="cs-CZ" sz="2800" i="1" dirty="0" smtClean="0"/>
              <a:t> - před legislativní změnou</a:t>
            </a:r>
            <a:r>
              <a:rPr lang="en-US" sz="2800" i="1" dirty="0" smtClean="0"/>
              <a:t> </a:t>
            </a:r>
            <a:endParaRPr lang="cs-CZ" sz="2800" i="1" dirty="0" smtClean="0"/>
          </a:p>
          <a:p>
            <a:pPr lvl="1"/>
            <a:r>
              <a:rPr lang="en-US" sz="2400" i="1" dirty="0" smtClean="0"/>
              <a:t>02/ 2011 </a:t>
            </a:r>
            <a:r>
              <a:rPr lang="cs-CZ" sz="2400" i="1" dirty="0" smtClean="0"/>
              <a:t>pro Evropské monitorovací centrum pro drogy a drogovou závislost (EMCDDA</a:t>
            </a:r>
            <a:r>
              <a:rPr lang="cs-CZ" sz="2400" i="1" u="sng" dirty="0" smtClean="0"/>
              <a:t>)</a:t>
            </a:r>
          </a:p>
          <a:p>
            <a:pPr lvl="1">
              <a:buNone/>
            </a:pPr>
            <a:endParaRPr lang="cs-CZ" sz="2400" b="1" i="1" dirty="0" smtClean="0"/>
          </a:p>
          <a:p>
            <a:r>
              <a:rPr lang="cs-CZ" sz="2800" b="1" i="1" dirty="0" smtClean="0"/>
              <a:t>2 Monitoring </a:t>
            </a:r>
            <a:r>
              <a:rPr lang="cs-CZ" sz="2800" i="1" dirty="0" smtClean="0"/>
              <a:t>– po legislativní změně</a:t>
            </a:r>
          </a:p>
          <a:p>
            <a:pPr lvl="1"/>
            <a:r>
              <a:rPr lang="en-US" sz="2400" i="1" dirty="0" smtClean="0"/>
              <a:t>10/2011</a:t>
            </a:r>
            <a:r>
              <a:rPr lang="cs-CZ" sz="2400" i="1" dirty="0" smtClean="0"/>
              <a:t> – zjištění současné situace a reakce trhu na legislativní změnu</a:t>
            </a:r>
            <a:endParaRPr lang="cs-CZ" sz="2400" i="1" u="sng" dirty="0" smtClean="0"/>
          </a:p>
          <a:p>
            <a:endParaRPr lang="cs-CZ" sz="2800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3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2) Výsledky </a:t>
            </a:r>
            <a:r>
              <a:rPr lang="en-US" i="1" dirty="0" smtClean="0"/>
              <a:t>1 monitoring</a:t>
            </a:r>
            <a:r>
              <a:rPr lang="cs-CZ" i="1" dirty="0" smtClean="0"/>
              <a:t> – před legislativní změnou</a:t>
            </a:r>
            <a:endParaRPr lang="en-US" i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indent="0">
              <a:buNone/>
            </a:pPr>
            <a:r>
              <a:rPr lang="cs-CZ" sz="2800" b="1" i="1" u="sng" dirty="0" smtClean="0">
                <a:solidFill>
                  <a:srgbClr val="FF0000"/>
                </a:solidFill>
              </a:rPr>
              <a:t>17 internetových obchodů s rozhraním v ČJ</a:t>
            </a:r>
            <a:endParaRPr lang="cs-CZ" sz="2400" b="1" i="1" u="sng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51898" y="1762471"/>
          <a:ext cx="2801938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List" r:id="rId3" imgW="2019233" imgH="3610043" progId="Excel.Sheet.12">
                  <p:embed/>
                </p:oleObj>
              </mc:Choice>
              <mc:Fallback>
                <p:oleObj name="List" r:id="rId3" imgW="2019233" imgH="36100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98" y="1762471"/>
                        <a:ext cx="2801938" cy="435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3332922" y="1749504"/>
            <a:ext cx="524123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800" b="1" i="1" dirty="0" smtClean="0"/>
              <a:t> Nabízené zboží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i="1" dirty="0" smtClean="0"/>
              <a:t> Produkty obsahující látky později přidané na seznam zakázaných látek</a:t>
            </a:r>
          </a:p>
          <a:p>
            <a:pPr lvl="2">
              <a:buFont typeface="Arial" pitchFamily="34" charset="0"/>
              <a:buChar char="•"/>
            </a:pP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/>
              <a:t>Mefedron</a:t>
            </a:r>
            <a:r>
              <a:rPr lang="cs-CZ" i="1" dirty="0" smtClean="0"/>
              <a:t>, </a:t>
            </a:r>
            <a:r>
              <a:rPr lang="cs-CZ" i="1" dirty="0" err="1" smtClean="0"/>
              <a:t>Salvinorin</a:t>
            </a:r>
            <a:r>
              <a:rPr lang="cs-CZ" i="1" dirty="0" smtClean="0"/>
              <a:t> A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cs-CZ" sz="2400" i="1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i="1" dirty="0" smtClean="0"/>
              <a:t>Produkty s exotickým názvem,   ale neznámým obsahem</a:t>
            </a:r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 </a:t>
            </a:r>
            <a:r>
              <a:rPr lang="cs-CZ" i="1" dirty="0" err="1" smtClean="0"/>
              <a:t>Cocolino</a:t>
            </a:r>
            <a:endParaRPr lang="cs-CZ" i="1" dirty="0" smtClean="0"/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 El </a:t>
            </a:r>
            <a:r>
              <a:rPr lang="cs-CZ" i="1" dirty="0" err="1" smtClean="0"/>
              <a:t>Magico</a:t>
            </a:r>
            <a:endParaRPr lang="cs-CZ" i="1" dirty="0" smtClean="0"/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 </a:t>
            </a:r>
            <a:r>
              <a:rPr lang="cs-CZ" i="1" dirty="0" err="1" smtClean="0"/>
              <a:t>Mitsu</a:t>
            </a:r>
            <a:endParaRPr lang="cs-CZ" i="1" dirty="0" smtClean="0"/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 Speedy </a:t>
            </a:r>
            <a:r>
              <a:rPr lang="cs-CZ" i="1" dirty="0" err="1" smtClean="0"/>
              <a:t>Gonzales</a:t>
            </a:r>
            <a:r>
              <a:rPr lang="cs-CZ" i="1" dirty="0" smtClean="0"/>
              <a:t>, </a:t>
            </a:r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 atd. </a:t>
            </a:r>
          </a:p>
        </p:txBody>
      </p:sp>
    </p:spTree>
    <p:extLst>
      <p:ext uri="{BB962C8B-B14F-4D97-AF65-F5344CB8AC3E}">
        <p14:creationId xmlns:p14="http://schemas.microsoft.com/office/powerpoint/2010/main" val="37416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aoblený obdélník 33"/>
          <p:cNvSpPr/>
          <p:nvPr/>
        </p:nvSpPr>
        <p:spPr>
          <a:xfrm>
            <a:off x="702365" y="3260035"/>
            <a:ext cx="2676939" cy="1524000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oblený obdélník 31"/>
          <p:cNvSpPr/>
          <p:nvPr/>
        </p:nvSpPr>
        <p:spPr>
          <a:xfrm>
            <a:off x="3843131" y="2451653"/>
            <a:ext cx="4903304" cy="848139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715617" y="2239617"/>
            <a:ext cx="2623931" cy="70236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3803373" y="3379305"/>
            <a:ext cx="4929809" cy="10999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790121" y="4717774"/>
            <a:ext cx="4929809" cy="940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808382" y="6109252"/>
            <a:ext cx="2358887" cy="198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801757" y="5864087"/>
            <a:ext cx="2358887" cy="1722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821635" y="5115339"/>
            <a:ext cx="2358887" cy="1722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indent="0">
              <a:buNone/>
            </a:pPr>
            <a:r>
              <a:rPr lang="cs-CZ" sz="2800" b="1" i="1" u="sng" dirty="0" smtClean="0"/>
              <a:t>17 internetových obchodů po legislativní změně</a:t>
            </a:r>
            <a:endParaRPr lang="cs-CZ" sz="2400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73076" y="1697037"/>
          <a:ext cx="2839968" cy="466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List" r:id="rId3" imgW="1809649" imgH="3429000" progId="Excel.Sheet.12">
                  <p:embed/>
                </p:oleObj>
              </mc:Choice>
              <mc:Fallback>
                <p:oleObj name="List" r:id="rId3" imgW="1809649" imgH="34290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6" y="1697037"/>
                        <a:ext cx="2839968" cy="4664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čára 8"/>
          <p:cNvCxnSpPr/>
          <p:nvPr/>
        </p:nvCxnSpPr>
        <p:spPr>
          <a:xfrm>
            <a:off x="689113" y="2054087"/>
            <a:ext cx="249140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08991" y="3094383"/>
            <a:ext cx="249140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675861" y="4929809"/>
            <a:ext cx="249140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642731" y="5440017"/>
            <a:ext cx="249140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662610" y="5724939"/>
            <a:ext cx="249140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856383" y="1921565"/>
            <a:ext cx="462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 smtClean="0"/>
              <a:t> Web stránka nefunkční (5)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02764" y="2577152"/>
            <a:ext cx="4684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 smtClean="0"/>
              <a:t> Změna sortimentu (9)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 smtClean="0"/>
              <a:t> Výměna produktů za alternativy</a:t>
            </a:r>
            <a:r>
              <a:rPr lang="en-US" sz="2800" dirty="0" smtClean="0"/>
              <a:t>/</a:t>
            </a:r>
            <a:r>
              <a:rPr lang="en-US" sz="2800" dirty="0" err="1" smtClean="0"/>
              <a:t>modifikace</a:t>
            </a:r>
            <a:r>
              <a:rPr lang="cs-CZ" sz="2800" dirty="0" smtClean="0"/>
              <a:t> (2)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 smtClean="0"/>
              <a:t> Pokračování v prodeji bez výrazné změny (1)</a:t>
            </a:r>
          </a:p>
        </p:txBody>
      </p:sp>
      <p:sp>
        <p:nvSpPr>
          <p:cNvPr id="35" name="Nadpis 1"/>
          <p:cNvSpPr txBox="1">
            <a:spLocks/>
          </p:cNvSpPr>
          <p:nvPr/>
        </p:nvSpPr>
        <p:spPr bwMode="auto">
          <a:xfrm>
            <a:off x="1483000" y="293412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Výsledky 2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monitoring</a:t>
            </a:r>
            <a:r>
              <a:rPr kumimoji="0" lang="cs-CZ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po legislativní změně</a:t>
            </a:r>
          </a:p>
        </p:txBody>
      </p:sp>
    </p:spTree>
    <p:extLst>
      <p:ext uri="{BB962C8B-B14F-4D97-AF65-F5344CB8AC3E}">
        <p14:creationId xmlns:p14="http://schemas.microsoft.com/office/powerpoint/2010/main" val="38807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3" grpId="0" animBg="1"/>
      <p:bldP spid="24" grpId="0" animBg="1"/>
      <p:bldP spid="22" grpId="0" animBg="1"/>
      <p:bldP spid="21" grpId="0" animBg="1"/>
      <p:bldP spid="19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463827" y="2040834"/>
            <a:ext cx="4108174" cy="8613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327374" y="1868557"/>
            <a:ext cx="3445565" cy="1722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334000" y="2776330"/>
            <a:ext cx="3445565" cy="1722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300869" y="5539408"/>
            <a:ext cx="3445565" cy="1722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50575" y="3061251"/>
            <a:ext cx="4094922" cy="834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5314122" y="2107096"/>
            <a:ext cx="3432313" cy="5830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5334000" y="3028122"/>
            <a:ext cx="3432313" cy="24582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294244" y="5758071"/>
            <a:ext cx="3432313" cy="4704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3) Výsledky 2</a:t>
            </a:r>
            <a:r>
              <a:rPr lang="en-US" i="1" dirty="0" smtClean="0"/>
              <a:t> monitoring</a:t>
            </a:r>
            <a:r>
              <a:rPr lang="cs-CZ" i="1" dirty="0" smtClean="0"/>
              <a:t> – po legislativní změně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indent="0">
              <a:buNone/>
            </a:pPr>
            <a:r>
              <a:rPr lang="cs-CZ" sz="2800" b="1" i="1" u="sng" dirty="0" smtClean="0">
                <a:solidFill>
                  <a:srgbClr val="FF0000"/>
                </a:solidFill>
              </a:rPr>
              <a:t>19 internetových obchodů s rozhraním v ČJ</a:t>
            </a:r>
            <a:endParaRPr lang="cs-CZ" sz="2400" b="1" i="1" u="sng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227638" y="1587500"/>
          <a:ext cx="360838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List" r:id="rId3" imgW="2600241" imgH="3819457" progId="Excel.Sheet.12">
                  <p:embed/>
                </p:oleObj>
              </mc:Choice>
              <mc:Fallback>
                <p:oleObj name="List" r:id="rId3" imgW="2600241" imgH="38194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1587500"/>
                        <a:ext cx="3608387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11284" y="1987826"/>
            <a:ext cx="4727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800" b="1" i="1" dirty="0" smtClean="0"/>
              <a:t>  3 obchody z předchozího období</a:t>
            </a:r>
          </a:p>
          <a:p>
            <a:pPr lvl="1">
              <a:buClr>
                <a:schemeClr val="accent2"/>
              </a:buClr>
            </a:pPr>
            <a:endParaRPr lang="cs-CZ" sz="2400" i="1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800" b="1" i="1" dirty="0" smtClean="0"/>
              <a:t>  16 nových obchodů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3) Výsledky 2</a:t>
            </a:r>
            <a:r>
              <a:rPr lang="en-US" i="1" dirty="0" smtClean="0"/>
              <a:t> monitoring</a:t>
            </a:r>
            <a:r>
              <a:rPr lang="cs-CZ" i="1" dirty="0" smtClean="0"/>
              <a:t> – po legislativní změně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lvl="1" indent="0">
              <a:buNone/>
            </a:pPr>
            <a:r>
              <a:rPr lang="cs-CZ" b="1" i="1" u="sng" dirty="0" smtClean="0"/>
              <a:t>Nabízené zboží</a:t>
            </a:r>
            <a:r>
              <a:rPr lang="cs-CZ" sz="2400" i="1" u="sng" dirty="0" smtClean="0"/>
              <a:t> </a:t>
            </a:r>
            <a:endParaRPr lang="cs-CZ" i="1" u="sng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6213" y="1628184"/>
            <a:ext cx="83712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Produkty obsahující zakázané látky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 </a:t>
            </a:r>
            <a:r>
              <a:rPr lang="cs-CZ" i="1" dirty="0" err="1" smtClean="0"/>
              <a:t>Mefedron</a:t>
            </a:r>
            <a:r>
              <a:rPr lang="en-US" i="1" dirty="0" smtClean="0"/>
              <a:t>, </a:t>
            </a:r>
            <a:r>
              <a:rPr lang="cs-CZ" i="1" dirty="0" smtClean="0"/>
              <a:t>MDPV</a:t>
            </a:r>
            <a:r>
              <a:rPr lang="en-US" i="1" dirty="0" smtClean="0"/>
              <a:t>, </a:t>
            </a:r>
            <a:r>
              <a:rPr lang="cs-CZ" i="1" dirty="0" smtClean="0"/>
              <a:t>4-MEC</a:t>
            </a:r>
            <a:r>
              <a:rPr lang="en-US" i="1" dirty="0" smtClean="0"/>
              <a:t>, </a:t>
            </a:r>
            <a:r>
              <a:rPr lang="cs-CZ" i="1" dirty="0" smtClean="0"/>
              <a:t>JWH-018</a:t>
            </a:r>
            <a:r>
              <a:rPr lang="en-US" i="1" dirty="0" smtClean="0"/>
              <a:t>, </a:t>
            </a:r>
            <a:r>
              <a:rPr lang="cs-CZ" i="1" dirty="0" smtClean="0"/>
              <a:t>JWH-073 </a:t>
            </a:r>
            <a:r>
              <a:rPr lang="en-US" i="1" dirty="0" smtClean="0"/>
              <a:t>, </a:t>
            </a:r>
            <a:r>
              <a:rPr lang="cs-CZ" i="1" dirty="0" smtClean="0"/>
              <a:t>aj.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Alternativy zakázaných látek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(</a:t>
            </a:r>
            <a:r>
              <a:rPr lang="cs-CZ" i="1" dirty="0" smtClean="0"/>
              <a:t>Modifikovaný </a:t>
            </a:r>
            <a:r>
              <a:rPr lang="cs-CZ" i="1" dirty="0" err="1" smtClean="0"/>
              <a:t>mefedron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Produkty s exotickým názvem, ale neznámým </a:t>
            </a:r>
            <a:r>
              <a:rPr lang="en-US" sz="2400" b="1" i="1" dirty="0" smtClean="0"/>
              <a:t>o</a:t>
            </a:r>
            <a:r>
              <a:rPr lang="cs-CZ" sz="2400" b="1" i="1" dirty="0" err="1" smtClean="0"/>
              <a:t>bsahem</a:t>
            </a:r>
            <a:r>
              <a:rPr lang="en-US" sz="2400" i="1" dirty="0" smtClean="0"/>
              <a:t> (</a:t>
            </a:r>
            <a:r>
              <a:rPr lang="cs-CZ" i="1" dirty="0" smtClean="0"/>
              <a:t>5HTP oživení</a:t>
            </a:r>
            <a:r>
              <a:rPr lang="en-US" i="1" dirty="0" smtClean="0"/>
              <a:t>, </a:t>
            </a:r>
            <a:r>
              <a:rPr lang="cs-CZ" i="1" dirty="0" smtClean="0"/>
              <a:t>Paranoidní</a:t>
            </a:r>
            <a:r>
              <a:rPr lang="en-US" i="1" dirty="0" smtClean="0"/>
              <a:t>, </a:t>
            </a:r>
            <a:r>
              <a:rPr lang="cs-CZ" i="1" dirty="0" smtClean="0"/>
              <a:t>COCO Euforická</a:t>
            </a:r>
            <a:r>
              <a:rPr lang="en-US" i="1" dirty="0" smtClean="0"/>
              <a:t>, </a:t>
            </a:r>
            <a:r>
              <a:rPr lang="cs-CZ" i="1" dirty="0" err="1" smtClean="0"/>
              <a:t>Benzo</a:t>
            </a:r>
            <a:r>
              <a:rPr lang="cs-CZ" i="1" dirty="0" smtClean="0"/>
              <a:t> </a:t>
            </a:r>
            <a:r>
              <a:rPr lang="cs-CZ" i="1" dirty="0" err="1" smtClean="0"/>
              <a:t>Fury</a:t>
            </a:r>
            <a:r>
              <a:rPr lang="en-US" i="1" dirty="0" smtClean="0"/>
              <a:t>, </a:t>
            </a:r>
            <a:r>
              <a:rPr lang="cs-CZ" i="1" dirty="0" smtClean="0"/>
              <a:t>aj.</a:t>
            </a:r>
            <a:r>
              <a:rPr lang="en-US" i="1" dirty="0" smtClean="0"/>
              <a:t>)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Nové chemické sloučeniny </a:t>
            </a:r>
            <a:r>
              <a:rPr lang="en-US" sz="2400" i="1" dirty="0" smtClean="0"/>
              <a:t>(</a:t>
            </a:r>
            <a:r>
              <a:rPr lang="cs-CZ" i="1" dirty="0" smtClean="0"/>
              <a:t>JWH-210</a:t>
            </a:r>
            <a:r>
              <a:rPr lang="en-US" i="1" dirty="0" smtClean="0"/>
              <a:t>, </a:t>
            </a:r>
            <a:r>
              <a:rPr lang="cs-CZ" i="1" dirty="0" smtClean="0"/>
              <a:t>JWH-203</a:t>
            </a:r>
            <a:r>
              <a:rPr lang="en-US" i="1" dirty="0" smtClean="0"/>
              <a:t>, </a:t>
            </a:r>
          </a:p>
          <a:p>
            <a:pPr lvl="1">
              <a:buClr>
                <a:schemeClr val="accent2"/>
              </a:buClr>
            </a:pPr>
            <a:r>
              <a:rPr lang="en-US" i="1" dirty="0" smtClean="0"/>
              <a:t>	</a:t>
            </a:r>
            <a:r>
              <a:rPr lang="cs-CZ" i="1" dirty="0" smtClean="0"/>
              <a:t>3-FMC</a:t>
            </a:r>
            <a:r>
              <a:rPr lang="en-US" i="1" dirty="0" smtClean="0"/>
              <a:t>, </a:t>
            </a:r>
            <a:r>
              <a:rPr lang="cs-CZ" i="1" dirty="0" smtClean="0"/>
              <a:t>aj.)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561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3) Výsledky 2</a:t>
            </a:r>
            <a:r>
              <a:rPr lang="en-US" i="1" dirty="0" smtClean="0"/>
              <a:t> monitoring</a:t>
            </a:r>
            <a:r>
              <a:rPr lang="cs-CZ" i="1" dirty="0" smtClean="0"/>
              <a:t> – po legislativní změně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lvl="1" indent="0">
              <a:buNone/>
            </a:pPr>
            <a:r>
              <a:rPr lang="cs-CZ" b="1" i="1" u="sng" dirty="0" smtClean="0"/>
              <a:t>Formy nabízeného zboží</a:t>
            </a:r>
            <a:r>
              <a:rPr lang="cs-CZ" sz="2400" i="1" u="sng" dirty="0" smtClean="0"/>
              <a:t> </a:t>
            </a:r>
            <a:endParaRPr lang="cs-CZ" i="1" u="sng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6213" y="1628184"/>
            <a:ext cx="837126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Koupelové soli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Sběratelské předměty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Chemické čistidlo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Experimentální chemikálie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Párty pilulky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Atd.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7654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4) Srovnání – vývoj po legislativní změně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lvl="1" indent="0">
              <a:buNone/>
            </a:pPr>
            <a:r>
              <a:rPr lang="cs-CZ" b="1" i="1" u="sng" dirty="0" smtClean="0"/>
              <a:t>Vývoj po </a:t>
            </a:r>
            <a:r>
              <a:rPr lang="cs-CZ" b="1" i="1" u="sng" dirty="0" err="1" smtClean="0"/>
              <a:t>legislatní</a:t>
            </a:r>
            <a:r>
              <a:rPr lang="cs-CZ" b="1" i="1" u="sng" dirty="0" smtClean="0"/>
              <a:t> změně</a:t>
            </a:r>
            <a:endParaRPr lang="cs-CZ" i="1" u="sng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6213" y="1628184"/>
            <a:ext cx="83712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Růst počtu internetových obchodů s novými drogami </a:t>
            </a:r>
            <a:r>
              <a:rPr lang="cs-CZ" sz="2400" i="1" dirty="0" smtClean="0"/>
              <a:t>(vznik 16 nových obchodů)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400" b="1" i="1" dirty="0" smtClean="0"/>
              <a:t>Vznik nových produktů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b="1" i="1" dirty="0" smtClean="0"/>
              <a:t>Alternativy zakázaných látek </a:t>
            </a:r>
            <a:r>
              <a:rPr lang="cs-CZ" i="1" dirty="0" smtClean="0"/>
              <a:t>(Modifikovaný </a:t>
            </a:r>
            <a:r>
              <a:rPr lang="cs-CZ" i="1" dirty="0" err="1" smtClean="0"/>
              <a:t>mefedron</a:t>
            </a:r>
            <a:r>
              <a:rPr lang="cs-CZ" i="1" dirty="0" smtClean="0"/>
              <a:t>)</a:t>
            </a:r>
            <a:endParaRPr lang="cs-CZ" b="1" i="1" dirty="0" smtClean="0"/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b="1" i="1" dirty="0" smtClean="0"/>
              <a:t>Nové chemické substance  (</a:t>
            </a:r>
            <a:r>
              <a:rPr lang="cs-CZ" i="1" dirty="0" smtClean="0"/>
              <a:t>JWH-210</a:t>
            </a:r>
            <a:r>
              <a:rPr lang="en-US" i="1" dirty="0" smtClean="0"/>
              <a:t>, </a:t>
            </a:r>
            <a:r>
              <a:rPr lang="cs-CZ" i="1" dirty="0" smtClean="0"/>
              <a:t>JWH-203</a:t>
            </a:r>
            <a:r>
              <a:rPr lang="en-US" i="1" dirty="0" smtClean="0"/>
              <a:t>, </a:t>
            </a:r>
          </a:p>
          <a:p>
            <a:pPr lvl="1">
              <a:buClr>
                <a:schemeClr val="accent2"/>
              </a:buClr>
            </a:pPr>
            <a:r>
              <a:rPr lang="en-US" i="1" dirty="0" smtClean="0"/>
              <a:t>	</a:t>
            </a:r>
            <a:r>
              <a:rPr lang="cs-CZ" i="1" dirty="0" smtClean="0"/>
              <a:t>       3-FMC</a:t>
            </a:r>
            <a:r>
              <a:rPr lang="en-US" i="1" dirty="0" smtClean="0"/>
              <a:t>, </a:t>
            </a:r>
            <a:r>
              <a:rPr lang="cs-CZ" i="1" dirty="0" smtClean="0"/>
              <a:t>aj)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</a:pPr>
            <a:r>
              <a:rPr lang="cs-CZ" sz="2400" b="1" i="1" dirty="0" smtClean="0">
                <a:solidFill>
                  <a:schemeClr val="accent2"/>
                </a:solidFill>
              </a:rPr>
              <a:t>3) </a:t>
            </a:r>
            <a:r>
              <a:rPr lang="cs-CZ" sz="2400" b="1" i="1" dirty="0" smtClean="0"/>
              <a:t>Produkty s neznámým obsahem stále v prodeji 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</a:pPr>
            <a:r>
              <a:rPr lang="cs-CZ" sz="2400" b="1" i="1" dirty="0" smtClean="0">
                <a:solidFill>
                  <a:schemeClr val="accent2"/>
                </a:solidFill>
              </a:rPr>
              <a:t>4) </a:t>
            </a:r>
            <a:r>
              <a:rPr lang="cs-CZ" sz="2400" b="1" i="1" dirty="0" smtClean="0"/>
              <a:t>Prodej nelegálních látek</a:t>
            </a: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576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4) Srovnání – vývoj po legislativní změně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lvl="1" indent="0">
              <a:buNone/>
            </a:pPr>
            <a:r>
              <a:rPr lang="cs-CZ" b="1" i="1" u="sng" dirty="0" smtClean="0"/>
              <a:t>Vývoj po </a:t>
            </a:r>
            <a:r>
              <a:rPr lang="cs-CZ" b="1" i="1" u="sng" dirty="0" err="1" smtClean="0"/>
              <a:t>legislatní</a:t>
            </a:r>
            <a:r>
              <a:rPr lang="cs-CZ" b="1" i="1" u="sng" dirty="0" smtClean="0"/>
              <a:t> změně</a:t>
            </a:r>
            <a:endParaRPr lang="cs-CZ" i="1" u="sng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6213" y="1628184"/>
            <a:ext cx="83712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</a:pPr>
            <a:r>
              <a:rPr lang="cs-CZ" sz="2400" b="1" i="1" dirty="0" smtClean="0">
                <a:solidFill>
                  <a:schemeClr val="accent2"/>
                </a:solidFill>
              </a:rPr>
              <a:t>5) </a:t>
            </a:r>
            <a:r>
              <a:rPr lang="cs-CZ" sz="2400" b="1" i="1" dirty="0" smtClean="0">
                <a:solidFill>
                  <a:srgbClr val="0F4337"/>
                </a:solidFill>
              </a:rPr>
              <a:t>Krajina </a:t>
            </a:r>
            <a:r>
              <a:rPr lang="cs-CZ" sz="2400" b="1" i="1" dirty="0" smtClean="0"/>
              <a:t>původu – přesun z Čech do zahraničí</a:t>
            </a:r>
            <a:endParaRPr lang="cs-CZ" i="1" dirty="0" smtClean="0"/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1 monitoring – </a:t>
            </a:r>
            <a:r>
              <a:rPr lang="cs-CZ" b="1" i="1" dirty="0" smtClean="0"/>
              <a:t>ČR u 88</a:t>
            </a:r>
            <a:r>
              <a:rPr lang="en-US" b="1" i="1" dirty="0" smtClean="0"/>
              <a:t>%</a:t>
            </a:r>
            <a:r>
              <a:rPr lang="en-US" i="1" dirty="0" smtClean="0"/>
              <a:t> </a:t>
            </a:r>
            <a:r>
              <a:rPr lang="en-US" i="1" dirty="0" err="1" smtClean="0"/>
              <a:t>obchod</a:t>
            </a:r>
            <a:r>
              <a:rPr lang="cs-CZ" i="1" dirty="0" smtClean="0"/>
              <a:t>ů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2 monitoring – </a:t>
            </a:r>
            <a:r>
              <a:rPr lang="cs-CZ" b="1" i="1" dirty="0" smtClean="0"/>
              <a:t>ČR u 58</a:t>
            </a:r>
            <a:r>
              <a:rPr lang="en-US" b="1" i="1" dirty="0" smtClean="0"/>
              <a:t>%</a:t>
            </a:r>
            <a:r>
              <a:rPr lang="en-US" i="1" dirty="0" smtClean="0"/>
              <a:t> </a:t>
            </a:r>
            <a:r>
              <a:rPr lang="en-US" i="1" dirty="0" err="1" smtClean="0"/>
              <a:t>obchod</a:t>
            </a:r>
            <a:r>
              <a:rPr lang="cs-CZ" i="1" dirty="0" smtClean="0"/>
              <a:t>ů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endParaRPr lang="cs-CZ" b="1" i="1" dirty="0" smtClean="0"/>
          </a:p>
          <a:p>
            <a:pPr marL="914400" lvl="1" indent="-457200">
              <a:buClr>
                <a:schemeClr val="accent2"/>
              </a:buClr>
            </a:pPr>
            <a:r>
              <a:rPr lang="cs-CZ" sz="2400" b="1" i="1" dirty="0" smtClean="0">
                <a:solidFill>
                  <a:schemeClr val="accent2"/>
                </a:solidFill>
              </a:rPr>
              <a:t>6)</a:t>
            </a:r>
            <a:r>
              <a:rPr lang="cs-CZ" sz="2400" b="1" i="1" dirty="0" smtClean="0"/>
              <a:t> Méně stránek obsahuje varování týkajících se legislativních otázek 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1 monitoring – </a:t>
            </a:r>
            <a:r>
              <a:rPr lang="cs-CZ" b="1" i="1" dirty="0" smtClean="0"/>
              <a:t>ANO u 76</a:t>
            </a:r>
            <a:r>
              <a:rPr lang="en-US" b="1" i="1" dirty="0" smtClean="0"/>
              <a:t>% </a:t>
            </a:r>
            <a:r>
              <a:rPr lang="en-US" i="1" dirty="0" err="1" smtClean="0"/>
              <a:t>obchod</a:t>
            </a:r>
            <a:r>
              <a:rPr lang="cs-CZ" i="1" dirty="0" smtClean="0"/>
              <a:t>ů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i="1" dirty="0" smtClean="0"/>
              <a:t>2 monitoring – </a:t>
            </a:r>
            <a:r>
              <a:rPr lang="cs-CZ" b="1" i="1" dirty="0" smtClean="0"/>
              <a:t>ANO u 37</a:t>
            </a:r>
            <a:r>
              <a:rPr lang="en-US" b="1" i="1" dirty="0" smtClean="0"/>
              <a:t>% </a:t>
            </a:r>
            <a:r>
              <a:rPr lang="en-US" i="1" dirty="0" err="1" smtClean="0"/>
              <a:t>obchod</a:t>
            </a:r>
            <a:r>
              <a:rPr lang="cs-CZ" i="1" dirty="0" smtClean="0"/>
              <a:t>ů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34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0713" y="1007166"/>
            <a:ext cx="8069262" cy="5028303"/>
          </a:xfrm>
        </p:spPr>
        <p:txBody>
          <a:bodyPr/>
          <a:lstStyle/>
          <a:p>
            <a:pPr lvl="0" algn="ctr"/>
            <a:r>
              <a:rPr lang="cs-CZ" u="sng" dirty="0" err="1" smtClean="0"/>
              <a:t>mnaumnau.cz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49" y="1872844"/>
            <a:ext cx="411904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758" y="1904999"/>
            <a:ext cx="4280452" cy="42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683027" y="1417983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02</a:t>
            </a:r>
            <a:r>
              <a:rPr lang="en-US" b="1" dirty="0" smtClean="0"/>
              <a:t>/2011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86941" y="1470990"/>
            <a:ext cx="109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10/2011</a:t>
            </a:r>
            <a:endParaRPr lang="cs-CZ" b="1" dirty="0"/>
          </a:p>
        </p:txBody>
      </p:sp>
      <p:sp>
        <p:nvSpPr>
          <p:cNvPr id="11" name="Obousměrná svislá šipka 10"/>
          <p:cNvSpPr/>
          <p:nvPr/>
        </p:nvSpPr>
        <p:spPr>
          <a:xfrm>
            <a:off x="4399722" y="1908312"/>
            <a:ext cx="145774" cy="4161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730487" y="1530626"/>
            <a:ext cx="109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04</a:t>
            </a:r>
            <a:r>
              <a:rPr lang="en-US" b="1" dirty="0" smtClean="0">
                <a:solidFill>
                  <a:srgbClr val="FF0000"/>
                </a:solidFill>
              </a:rPr>
              <a:t>/2011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03514" y="6109252"/>
            <a:ext cx="572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Mefedron</a:t>
            </a:r>
            <a:r>
              <a:rPr lang="en-US" b="1" dirty="0" smtClean="0">
                <a:solidFill>
                  <a:srgbClr val="FF0000"/>
                </a:solidFill>
              </a:rPr>
              <a:t> p</a:t>
            </a:r>
            <a:r>
              <a:rPr lang="cs-CZ" b="1" dirty="0" err="1" smtClean="0">
                <a:solidFill>
                  <a:srgbClr val="FF0000"/>
                </a:solidFill>
              </a:rPr>
              <a:t>řidán</a:t>
            </a:r>
            <a:r>
              <a:rPr lang="cs-CZ" b="1" dirty="0" smtClean="0">
                <a:solidFill>
                  <a:srgbClr val="FF0000"/>
                </a:solidFill>
              </a:rPr>
              <a:t> na seznam zakázaných látek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 flipV="1">
            <a:off x="4726546" y="2167197"/>
            <a:ext cx="2653176" cy="933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Proč vznikají „nové drogy</a:t>
            </a:r>
            <a:r>
              <a:rPr lang="cs-CZ" i="1" dirty="0" smtClean="0"/>
              <a:t>?“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13" y="1168400"/>
            <a:ext cx="8069262" cy="4986339"/>
          </a:xfrm>
        </p:spPr>
        <p:txBody>
          <a:bodyPr/>
          <a:lstStyle/>
          <a:p>
            <a:r>
              <a:rPr lang="cs-CZ" sz="2800" i="1" dirty="0" smtClean="0"/>
              <a:t>výrobci hledají psychoaktivní látky</a:t>
            </a:r>
            <a:r>
              <a:rPr lang="en-US" sz="2800" i="1" dirty="0" smtClean="0"/>
              <a:t> s </a:t>
            </a:r>
            <a:r>
              <a:rPr lang="en-US" sz="2800" i="1" dirty="0" err="1" smtClean="0"/>
              <a:t>podobn</a:t>
            </a:r>
            <a:r>
              <a:rPr lang="cs-CZ" sz="2800" i="1" dirty="0" err="1" smtClean="0"/>
              <a:t>ým</a:t>
            </a:r>
            <a:r>
              <a:rPr lang="cs-CZ" sz="2800" i="1" dirty="0" smtClean="0"/>
              <a:t> účinkem jako OPL, které mohou prodávat </a:t>
            </a:r>
            <a:r>
              <a:rPr lang="cs-CZ" sz="2800" i="1" u="sng" dirty="0" smtClean="0"/>
              <a:t>beztrestně</a:t>
            </a:r>
          </a:p>
          <a:p>
            <a:r>
              <a:rPr lang="cs-CZ" sz="2800" i="1" dirty="0" smtClean="0"/>
              <a:t>uživatelé hledají </a:t>
            </a:r>
            <a:r>
              <a:rPr lang="cs-CZ" sz="2800" i="1" u="sng" dirty="0" smtClean="0"/>
              <a:t>„čisté“ a účinné </a:t>
            </a:r>
            <a:r>
              <a:rPr lang="cs-CZ" sz="2800" i="1" dirty="0" smtClean="0"/>
              <a:t>psychoaktivní látky, které obsahují to, za co chtějí zaplatit (jiné drogy s příměsemi až 90%)</a:t>
            </a:r>
          </a:p>
          <a:p>
            <a:pPr lvl="1"/>
            <a:r>
              <a:rPr lang="cs-CZ" sz="2400" b="1" i="1" dirty="0" err="1"/>
              <a:t>Katinony</a:t>
            </a:r>
            <a:r>
              <a:rPr lang="cs-CZ" sz="2400" dirty="0"/>
              <a:t> (</a:t>
            </a:r>
            <a:r>
              <a:rPr lang="cs-CZ" sz="2400" dirty="0" err="1"/>
              <a:t>mefedron</a:t>
            </a:r>
            <a:r>
              <a:rPr lang="cs-CZ" sz="2400" dirty="0"/>
              <a:t>) – </a:t>
            </a:r>
            <a:r>
              <a:rPr lang="cs-CZ" sz="2400" dirty="0" smtClean="0"/>
              <a:t>účinky a užívání </a:t>
            </a:r>
            <a:r>
              <a:rPr lang="cs-CZ" sz="2400" dirty="0"/>
              <a:t>podobné </a:t>
            </a:r>
            <a:r>
              <a:rPr lang="cs-CZ" sz="2400" dirty="0" smtClean="0"/>
              <a:t>kokainu, „</a:t>
            </a:r>
            <a:r>
              <a:rPr lang="cs-CZ" sz="2400" i="1" dirty="0" err="1" smtClean="0"/>
              <a:t>Coco</a:t>
            </a:r>
            <a:r>
              <a:rPr lang="cs-CZ" sz="2400" i="1" dirty="0" smtClean="0"/>
              <a:t> Chanel“</a:t>
            </a:r>
            <a:endParaRPr lang="cs-CZ" sz="2400" i="1" dirty="0"/>
          </a:p>
          <a:p>
            <a:pPr lvl="1"/>
            <a:r>
              <a:rPr lang="cs-CZ" sz="2400" b="1" i="1" dirty="0" err="1"/>
              <a:t>Triptaminy</a:t>
            </a:r>
            <a:r>
              <a:rPr lang="cs-CZ" sz="2400" b="1" i="1" dirty="0"/>
              <a:t> a piperaziny </a:t>
            </a:r>
            <a:r>
              <a:rPr lang="cs-CZ" sz="2400" dirty="0"/>
              <a:t>– halucinogeny</a:t>
            </a:r>
          </a:p>
          <a:p>
            <a:pPr lvl="1"/>
            <a:r>
              <a:rPr lang="cs-CZ" sz="2400" b="1" i="1" dirty="0"/>
              <a:t>Syntetické </a:t>
            </a:r>
            <a:r>
              <a:rPr lang="cs-CZ" sz="2400" b="1" i="1" dirty="0" err="1"/>
              <a:t>kanabinoidy</a:t>
            </a:r>
            <a:r>
              <a:rPr lang="cs-CZ" sz="2400" b="1" i="1" dirty="0"/>
              <a:t> </a:t>
            </a:r>
            <a:r>
              <a:rPr lang="cs-CZ" sz="2400" dirty="0"/>
              <a:t>– v </a:t>
            </a:r>
            <a:r>
              <a:rPr lang="cs-CZ" sz="2400" dirty="0" smtClean="0"/>
              <a:t>trafikách </a:t>
            </a:r>
            <a:r>
              <a:rPr lang="cs-CZ" sz="2400" dirty="0"/>
              <a:t>nabízeny těm, co kupují potřeby pro kuřáky </a:t>
            </a:r>
            <a:r>
              <a:rPr lang="cs-CZ" sz="2400" dirty="0" smtClean="0"/>
              <a:t>marihuany, </a:t>
            </a:r>
            <a:r>
              <a:rPr lang="cs-CZ" sz="2400" i="1" dirty="0" smtClean="0"/>
              <a:t>SPICE</a:t>
            </a:r>
            <a:endParaRPr lang="cs-CZ" sz="2400" i="1" dirty="0"/>
          </a:p>
          <a:p>
            <a:pPr lvl="1"/>
            <a:r>
              <a:rPr lang="cs-CZ" sz="2400" b="1" i="1" dirty="0" err="1"/>
              <a:t>Fentanyly</a:t>
            </a:r>
            <a:r>
              <a:rPr lang="cs-CZ" sz="2400" dirty="0"/>
              <a:t> – účinky podobné </a:t>
            </a:r>
            <a:r>
              <a:rPr lang="cs-CZ" sz="2400" dirty="0" smtClean="0"/>
              <a:t>opiátům, „</a:t>
            </a:r>
            <a:r>
              <a:rPr lang="cs-CZ" sz="2400" i="1" dirty="0" err="1" smtClean="0"/>
              <a:t>China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White</a:t>
            </a:r>
            <a:r>
              <a:rPr lang="cs-CZ" sz="2400" dirty="0" smtClean="0"/>
              <a:t>“</a:t>
            </a:r>
            <a:endParaRPr lang="cs-CZ" sz="2400" dirty="0"/>
          </a:p>
          <a:p>
            <a:endParaRPr lang="cs-CZ" sz="2800" i="1" dirty="0" smtClean="0"/>
          </a:p>
          <a:p>
            <a:endParaRPr lang="cs-CZ" sz="2800" i="1" dirty="0" smtClean="0"/>
          </a:p>
          <a:p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buy4mec.cz – zakázané substance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376518" y="2138083"/>
            <a:ext cx="26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dirty="0" smtClean="0">
              <a:solidFill>
                <a:srgbClr val="C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356" y="0"/>
            <a:ext cx="11660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482" y="1101314"/>
            <a:ext cx="6195616" cy="52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3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4mmc.cz - </a:t>
            </a:r>
            <a:r>
              <a:rPr lang="cs-CZ" dirty="0" err="1" smtClean="0"/>
              <a:t>Mefedron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376518" y="2138083"/>
            <a:ext cx="26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dirty="0" smtClean="0">
              <a:solidFill>
                <a:srgbClr val="C00000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2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funnyherbal.com</a:t>
            </a:r>
            <a:r>
              <a:rPr lang="cs-CZ" dirty="0" smtClean="0"/>
              <a:t> – neznámý obsah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376518" y="2138083"/>
            <a:ext cx="26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dirty="0" smtClean="0">
              <a:solidFill>
                <a:srgbClr val="C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86" y="1163821"/>
            <a:ext cx="2391561" cy="36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641" y="1082331"/>
            <a:ext cx="3371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9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rc4-</a:t>
            </a:r>
            <a:r>
              <a:rPr lang="cs-CZ" dirty="0" err="1" smtClean="0"/>
              <a:t>lab.com</a:t>
            </a:r>
            <a:r>
              <a:rPr lang="cs-CZ" dirty="0" smtClean="0"/>
              <a:t> – nové chemikálie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376518" y="2138083"/>
            <a:ext cx="267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dirty="0" smtClean="0">
              <a:solidFill>
                <a:srgbClr val="C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618" y="0"/>
            <a:ext cx="10416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748" y="900507"/>
            <a:ext cx="2783172" cy="59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6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5) Ukázky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indent="0">
              <a:buNone/>
            </a:pPr>
            <a:r>
              <a:rPr lang="cs-CZ" sz="2800" b="1" i="1" u="sng" dirty="0" smtClean="0"/>
              <a:t>Možnosti nákupu přes internet v zahraničí</a:t>
            </a:r>
          </a:p>
          <a:p>
            <a:r>
              <a:rPr lang="en-US" sz="2800" i="1" dirty="0" smtClean="0"/>
              <a:t>D</a:t>
            </a:r>
            <a:r>
              <a:rPr lang="cs-CZ" sz="2800" i="1" dirty="0" smtClean="0"/>
              <a:t>á se koupit skoro všechno</a:t>
            </a:r>
          </a:p>
          <a:p>
            <a:r>
              <a:rPr lang="cs-CZ" sz="2800" i="1" dirty="0" smtClean="0"/>
              <a:t>Omezení dodávek do jiných krajin</a:t>
            </a:r>
          </a:p>
          <a:p>
            <a:endParaRPr lang="cs-CZ" sz="2800" b="1" i="1" dirty="0" smtClean="0"/>
          </a:p>
          <a:p>
            <a:pPr lvl="1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1932" y="0"/>
            <a:ext cx="105377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0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6)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8" y="1081825"/>
            <a:ext cx="8654602" cy="5214583"/>
          </a:xfrm>
        </p:spPr>
        <p:txBody>
          <a:bodyPr/>
          <a:lstStyle/>
          <a:p>
            <a:pPr marL="0" lvl="1" indent="0">
              <a:buNone/>
            </a:pPr>
            <a:r>
              <a:rPr lang="cs-CZ" b="1" i="1" u="sng" dirty="0" smtClean="0"/>
              <a:t> </a:t>
            </a:r>
            <a:endParaRPr lang="cs-CZ" i="1" u="sng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  <a:p>
            <a:pPr lvl="1">
              <a:buNone/>
            </a:pPr>
            <a:endParaRPr lang="cs-CZ" sz="2400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6213" y="1205103"/>
            <a:ext cx="872495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800" b="1" i="1" dirty="0" smtClean="0"/>
              <a:t>Roste počet internetových obchodů s novými drogami</a:t>
            </a:r>
            <a:endParaRPr lang="cs-CZ" sz="2800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en-US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r>
              <a:rPr lang="cs-CZ" sz="2800" b="1" i="1" dirty="0" smtClean="0"/>
              <a:t>Vznikají nové produkty = riziko pro uživatele</a:t>
            </a:r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b="1" i="1" dirty="0" smtClean="0"/>
              <a:t>Alternativy zakázaných látek </a:t>
            </a:r>
            <a:r>
              <a:rPr lang="cs-CZ" i="1" dirty="0" smtClean="0"/>
              <a:t>(Modifikovaný </a:t>
            </a:r>
            <a:r>
              <a:rPr lang="cs-CZ" i="1" dirty="0" err="1" smtClean="0"/>
              <a:t>mefedron</a:t>
            </a:r>
            <a:r>
              <a:rPr lang="cs-CZ" i="1" dirty="0" smtClean="0"/>
              <a:t>)</a:t>
            </a:r>
            <a:endParaRPr lang="cs-CZ" b="1" i="1" dirty="0" smtClean="0"/>
          </a:p>
          <a:p>
            <a:pPr marL="1371600" lvl="2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b="1" i="1" dirty="0" smtClean="0"/>
              <a:t>Nové chemické substance  (</a:t>
            </a:r>
            <a:r>
              <a:rPr lang="cs-CZ" i="1" dirty="0" smtClean="0"/>
              <a:t>JWH-210</a:t>
            </a:r>
            <a:r>
              <a:rPr lang="en-US" i="1" dirty="0" smtClean="0"/>
              <a:t>, </a:t>
            </a:r>
            <a:r>
              <a:rPr lang="cs-CZ" i="1" dirty="0" smtClean="0"/>
              <a:t>JWH-203</a:t>
            </a:r>
            <a:r>
              <a:rPr lang="en-US" i="1" dirty="0" smtClean="0"/>
              <a:t>, </a:t>
            </a:r>
          </a:p>
          <a:p>
            <a:pPr lvl="1">
              <a:buClr>
                <a:schemeClr val="accent2"/>
              </a:buClr>
            </a:pPr>
            <a:r>
              <a:rPr lang="en-US" i="1" dirty="0" smtClean="0"/>
              <a:t>	</a:t>
            </a:r>
            <a:r>
              <a:rPr lang="cs-CZ" i="1" dirty="0" smtClean="0"/>
              <a:t>       3-FMC</a:t>
            </a:r>
            <a:r>
              <a:rPr lang="en-US" i="1" dirty="0" smtClean="0"/>
              <a:t>, </a:t>
            </a:r>
            <a:r>
              <a:rPr lang="cs-CZ" i="1" dirty="0" smtClean="0"/>
              <a:t>aj)</a:t>
            </a:r>
          </a:p>
          <a:p>
            <a:pPr marL="914400" lvl="1" indent="-457200">
              <a:buClr>
                <a:schemeClr val="accent2"/>
              </a:buClr>
            </a:pPr>
            <a:endParaRPr lang="cs-CZ" sz="2400" b="1" i="1" dirty="0" smtClean="0"/>
          </a:p>
          <a:p>
            <a:pPr marL="914400" lvl="1" indent="-457200">
              <a:buClr>
                <a:schemeClr val="accent2"/>
              </a:buClr>
            </a:pPr>
            <a:r>
              <a:rPr lang="cs-CZ" sz="2400" b="1" i="1" dirty="0" smtClean="0">
                <a:solidFill>
                  <a:schemeClr val="accent2"/>
                </a:solidFill>
              </a:rPr>
              <a:t>3) </a:t>
            </a:r>
            <a:r>
              <a:rPr lang="cs-CZ" sz="2800" b="1" i="1" dirty="0" smtClean="0"/>
              <a:t>Ze zahraničí se dá objednat téměř cokoli s neznámými účinky (?)…</a:t>
            </a:r>
          </a:p>
          <a:p>
            <a:pPr marL="914400" lvl="1" indent="-457200">
              <a:buClr>
                <a:schemeClr val="accent2"/>
              </a:buClr>
            </a:pPr>
            <a:endParaRPr lang="cs-CZ" sz="2800" i="1" dirty="0" smtClean="0"/>
          </a:p>
          <a:p>
            <a:pPr marL="914400" lvl="1" indent="-457200">
              <a:buClr>
                <a:schemeClr val="accent2"/>
              </a:buClr>
            </a:pPr>
            <a:r>
              <a:rPr lang="cs-CZ" sz="2800" b="1" i="1" dirty="0" smtClean="0"/>
              <a:t>OTÁZKA DO DISKUSE: </a:t>
            </a:r>
            <a:r>
              <a:rPr lang="cs-CZ" sz="2800" i="1" dirty="0" smtClean="0"/>
              <a:t>Existují jiná řešení, než zákaz konkrétních drog? A co na to prevence?</a:t>
            </a:r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  <a:p>
            <a:pPr marL="914400" lvl="1" indent="-457200">
              <a:buClr>
                <a:schemeClr val="accent2"/>
              </a:buClr>
              <a:buAutoNum type="arabicParenR"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3163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Zveme Vás do diskuse…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Konference </a:t>
            </a:r>
            <a:r>
              <a:rPr lang="cs-CZ" b="1" i="1" dirty="0" smtClean="0"/>
              <a:t>Nové drogy: prevence, léčba,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Praha, 1. lékařská fakulta UK, 6. 12. 2011</a:t>
            </a:r>
          </a:p>
          <a:p>
            <a:pPr marL="0" indent="0">
              <a:buNone/>
            </a:pPr>
            <a:endParaRPr lang="cs-CZ" i="1" dirty="0" smtClean="0"/>
          </a:p>
          <a:p>
            <a:pPr>
              <a:buFontTx/>
              <a:buChar char="-"/>
            </a:pPr>
            <a:r>
              <a:rPr lang="cs-CZ" i="1" dirty="0" smtClean="0"/>
              <a:t>vstup zdarma</a:t>
            </a:r>
          </a:p>
          <a:p>
            <a:pPr>
              <a:buFontTx/>
              <a:buChar char="-"/>
            </a:pPr>
            <a:r>
              <a:rPr lang="cs-CZ" i="1" dirty="0"/>
              <a:t>r</a:t>
            </a:r>
            <a:r>
              <a:rPr lang="cs-CZ" i="1" dirty="0" smtClean="0"/>
              <a:t>egistrace na místě</a:t>
            </a:r>
          </a:p>
          <a:p>
            <a:pPr>
              <a:buFontTx/>
              <a:buChar char="-"/>
            </a:pPr>
            <a:r>
              <a:rPr lang="cs-CZ" i="1" dirty="0" smtClean="0"/>
              <a:t>více informací na </a:t>
            </a:r>
            <a:r>
              <a:rPr lang="cs-CZ" i="1" dirty="0" smtClean="0">
                <a:hlinkClick r:id="rId2"/>
              </a:rPr>
              <a:t>www.adiktologie.cz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2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58944" y="2031076"/>
            <a:ext cx="8024386" cy="3006725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Děkuji za pozornost!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err="1" smtClean="0">
                <a:solidFill>
                  <a:schemeClr val="tx1"/>
                </a:solidFill>
                <a:hlinkClick r:id="rId2"/>
              </a:rPr>
              <a:t>belackova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adiktologie.cz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err="1" smtClean="0">
                <a:solidFill>
                  <a:schemeClr val="tx1"/>
                </a:solidFill>
                <a:hlinkClick r:id="rId3"/>
              </a:rPr>
              <a:t>kmetonyova</a:t>
            </a:r>
            <a:r>
              <a:rPr lang="cs-CZ" sz="2800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adiktologie.cz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b="0" dirty="0" err="1" smtClean="0">
                <a:solidFill>
                  <a:schemeClr val="tx1"/>
                </a:solidFill>
              </a:rPr>
              <a:t>Projekt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VYNSPI, </a:t>
            </a:r>
            <a:r>
              <a:rPr lang="cs-CZ" sz="2400" b="0" i="1" dirty="0" err="1" smtClean="0">
                <a:solidFill>
                  <a:schemeClr val="tx2"/>
                </a:solidFill>
              </a:rPr>
              <a:t>reg</a:t>
            </a:r>
            <a:r>
              <a:rPr lang="cs-CZ" sz="2400" b="0" i="1" dirty="0">
                <a:solidFill>
                  <a:schemeClr val="tx2"/>
                </a:solidFill>
              </a:rPr>
              <a:t>. č. CZ.1.07/1.3.00/08.0205 OP VK</a:t>
            </a:r>
            <a:r>
              <a:rPr lang="cs-CZ" sz="2400" b="0" i="1" dirty="0" smtClean="0">
                <a:solidFill>
                  <a:schemeClr val="tx2"/>
                </a:solidFill>
              </a:rPr>
              <a:t>.</a:t>
            </a:r>
            <a:r>
              <a:rPr lang="en-US" sz="2400" b="0" i="1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/>
            </a:r>
            <a:br>
              <a:rPr lang="en-US" sz="2400" b="0" dirty="0" smtClean="0">
                <a:solidFill>
                  <a:schemeClr val="tx2"/>
                </a:solidFill>
              </a:rPr>
            </a:br>
            <a:r>
              <a:rPr lang="cs-CZ" sz="1200" b="0" i="1" dirty="0" smtClean="0">
                <a:solidFill>
                  <a:schemeClr val="tx2"/>
                </a:solidFill>
              </a:rPr>
              <a:t>„</a:t>
            </a:r>
            <a:r>
              <a:rPr lang="cs-CZ" sz="1200" b="0" i="1" dirty="0">
                <a:solidFill>
                  <a:schemeClr val="tx2"/>
                </a:solidFill>
              </a:rPr>
              <a:t>Tento projekt je spolufinancován Evropským sociálním fondem a státním rozpočtem České republiky.“</a:t>
            </a:r>
            <a:r>
              <a:rPr lang="cs-CZ" sz="1200" b="0" dirty="0">
                <a:solidFill>
                  <a:schemeClr val="tx2"/>
                </a:solidFill>
              </a:rPr>
              <a:t/>
            </a:r>
            <a:br>
              <a:rPr lang="cs-CZ" sz="1200" b="0" dirty="0">
                <a:solidFill>
                  <a:schemeClr val="tx2"/>
                </a:solidFill>
              </a:rPr>
            </a:br>
            <a:r>
              <a:rPr lang="en-US" sz="1200" b="0" dirty="0" smtClean="0">
                <a:solidFill>
                  <a:schemeClr val="tx2"/>
                </a:solidFill>
              </a:rPr>
              <a:t/>
            </a:r>
            <a:br>
              <a:rPr lang="en-US" sz="1200" b="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endParaRPr lang="cs-CZ" sz="2400" b="0" i="1" u="sng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C:\Users\Vendy\AppData\Local\Microsoft\Windows\Temporary Internet Files\Content.Outlook\XCPOWJFS\logolinkII_bar 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" y="4204579"/>
            <a:ext cx="7562088" cy="21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Kde</a:t>
            </a:r>
            <a:r>
              <a:rPr lang="cs-CZ" dirty="0" smtClean="0"/>
              <a:t> </a:t>
            </a:r>
            <a:r>
              <a:rPr lang="cs-CZ" i="1" dirty="0" smtClean="0"/>
              <a:t>se berou nové drogy? </a:t>
            </a:r>
            <a:r>
              <a:rPr lang="cs-CZ" i="1" dirty="0"/>
              <a:t>3</a:t>
            </a:r>
            <a:r>
              <a:rPr lang="cs-CZ" i="1" dirty="0" smtClean="0"/>
              <a:t>/2011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143001"/>
            <a:ext cx="8069262" cy="5011738"/>
          </a:xfrm>
        </p:spPr>
        <p:txBody>
          <a:bodyPr/>
          <a:lstStyle/>
          <a:p>
            <a:r>
              <a:rPr lang="cs-CZ" sz="2600" dirty="0" smtClean="0"/>
              <a:t>„</a:t>
            </a:r>
            <a:r>
              <a:rPr lang="cs-CZ" sz="2600" dirty="0"/>
              <a:t>Amsterdam </a:t>
            </a:r>
            <a:r>
              <a:rPr lang="cs-CZ" sz="2600" dirty="0" err="1"/>
              <a:t>shops</a:t>
            </a:r>
            <a:r>
              <a:rPr lang="cs-CZ" sz="2600" dirty="0" smtClean="0"/>
              <a:t>“</a:t>
            </a:r>
            <a:r>
              <a:rPr lang="en-US" sz="2600" dirty="0" smtClean="0"/>
              <a:t>  - </a:t>
            </a:r>
            <a:r>
              <a:rPr lang="en-US" sz="2600" dirty="0" err="1" smtClean="0"/>
              <a:t>kamenn</a:t>
            </a:r>
            <a:r>
              <a:rPr lang="cs-CZ" sz="2600" dirty="0" smtClean="0"/>
              <a:t>é obchody</a:t>
            </a:r>
            <a:endParaRPr lang="cs-CZ" sz="2600" i="1" dirty="0">
              <a:solidFill>
                <a:schemeClr val="accent2"/>
              </a:solidFill>
            </a:endParaRPr>
          </a:p>
          <a:p>
            <a:r>
              <a:rPr lang="cs-CZ" sz="2600" dirty="0" smtClean="0"/>
              <a:t>výroba v Asii, zahraniční </a:t>
            </a:r>
            <a:r>
              <a:rPr lang="cs-CZ" sz="2600" dirty="0"/>
              <a:t>internet: </a:t>
            </a:r>
            <a:r>
              <a:rPr lang="cs-CZ" sz="2600" i="1" dirty="0" smtClean="0"/>
              <a:t>např. </a:t>
            </a:r>
            <a:r>
              <a:rPr lang="cs-CZ" sz="2600" dirty="0" smtClean="0">
                <a:hlinkClick r:id="rId2"/>
              </a:rPr>
              <a:t>www.researchchemicals4u.com</a:t>
            </a:r>
            <a:endParaRPr lang="cs-CZ" sz="2600" dirty="0" smtClean="0"/>
          </a:p>
          <a:p>
            <a:r>
              <a:rPr lang="cs-CZ" sz="2600" dirty="0" smtClean="0"/>
              <a:t>český internet: </a:t>
            </a:r>
            <a:r>
              <a:rPr lang="cs-CZ" sz="2600" dirty="0" smtClean="0">
                <a:hlinkClick r:id="rId3"/>
              </a:rPr>
              <a:t>www.mnaumnau.cz</a:t>
            </a:r>
            <a:r>
              <a:rPr lang="cs-CZ" sz="2600" dirty="0" smtClean="0"/>
              <a:t>; </a:t>
            </a:r>
            <a:r>
              <a:rPr lang="cs-CZ" sz="2600" dirty="0" smtClean="0">
                <a:hlinkClick r:id="rId4"/>
              </a:rPr>
              <a:t>www.mephedron.eu</a:t>
            </a:r>
            <a:r>
              <a:rPr lang="cs-CZ" sz="2600" dirty="0" smtClean="0"/>
              <a:t> – 17 obchodů v ČR, 8 na Slovensku</a:t>
            </a:r>
          </a:p>
          <a:p>
            <a:pPr marL="857250" lvl="3" indent="0">
              <a:buNone/>
            </a:pPr>
            <a:r>
              <a:rPr lang="cs-CZ" dirty="0" smtClean="0"/>
              <a:t>Př. </a:t>
            </a:r>
            <a:r>
              <a:rPr lang="cs-CZ" b="1" i="1" dirty="0"/>
              <a:t>El Patron, Ex, El </a:t>
            </a:r>
            <a:r>
              <a:rPr lang="cs-CZ" b="1" i="1" dirty="0" err="1"/>
              <a:t>Magico</a:t>
            </a:r>
            <a:r>
              <a:rPr lang="cs-CZ" b="1" i="1" dirty="0"/>
              <a:t> – váha, cena </a:t>
            </a:r>
            <a:r>
              <a:rPr lang="cs-CZ" b="1" i="1" dirty="0">
                <a:solidFill>
                  <a:schemeClr val="accent2"/>
                </a:solidFill>
              </a:rPr>
              <a:t>X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i="1" dirty="0" err="1"/>
              <a:t>slo</a:t>
            </a:r>
            <a:r>
              <a:rPr lang="cs-CZ" i="1" dirty="0"/>
              <a:t>žení ne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sz="2200" i="1" dirty="0"/>
              <a:t>Produkt je určen pouze pro technické a laboratorní použití. Produkt je zdraví škodlivý a jako takový není určen ke konzumaci lidmi. Odmítáme jakoukoliv odpovědnost za škody, vyplývající z použití produktu v rozporu s jeho účelem</a:t>
            </a:r>
            <a:r>
              <a:rPr lang="cs-CZ" sz="2200" i="1" dirty="0" smtClean="0"/>
              <a:t>!“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4/12/2008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= neznámá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262130"/>
            <a:ext cx="8264972" cy="5228822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 smtClean="0"/>
              <a:t>Stávající drogy známe cca 100 let, často vyvinuto pro medicínu → známe účinky a rizika, např. </a:t>
            </a:r>
            <a:r>
              <a:rPr lang="cs-CZ" sz="2400" b="1" i="1" dirty="0">
                <a:solidFill>
                  <a:srgbClr val="FF5050"/>
                </a:solidFill>
              </a:rPr>
              <a:t>1860 </a:t>
            </a:r>
            <a:r>
              <a:rPr lang="cs-CZ" sz="2400" b="1" i="1" dirty="0" smtClean="0"/>
              <a:t>kokain </a:t>
            </a:r>
            <a:r>
              <a:rPr lang="cs-CZ" sz="2400" b="1" i="1" dirty="0"/>
              <a:t>(</a:t>
            </a:r>
            <a:r>
              <a:rPr lang="cs-CZ" sz="2400" b="1" i="1" dirty="0" err="1"/>
              <a:t>Merck</a:t>
            </a:r>
            <a:r>
              <a:rPr lang="cs-CZ" sz="2400" b="1" i="1" dirty="0"/>
              <a:t>), </a:t>
            </a:r>
            <a:r>
              <a:rPr lang="cs-CZ" sz="2400" b="1" i="1" dirty="0">
                <a:solidFill>
                  <a:srgbClr val="FF5050"/>
                </a:solidFill>
              </a:rPr>
              <a:t>1883</a:t>
            </a:r>
            <a:r>
              <a:rPr lang="cs-CZ" sz="2400" b="1" i="1" dirty="0"/>
              <a:t> heroin (Bayer co.) </a:t>
            </a:r>
            <a:r>
              <a:rPr lang="cs-CZ" sz="2400" b="1" i="1" dirty="0" smtClean="0"/>
              <a:t>, </a:t>
            </a:r>
            <a:r>
              <a:rPr lang="cs-CZ" sz="2400" b="1" i="1" dirty="0" smtClean="0">
                <a:solidFill>
                  <a:srgbClr val="FF5050"/>
                </a:solidFill>
              </a:rPr>
              <a:t>1938 </a:t>
            </a:r>
            <a:r>
              <a:rPr lang="cs-CZ" sz="2400" b="1" i="1" dirty="0" smtClean="0"/>
              <a:t>LSD (</a:t>
            </a:r>
            <a:r>
              <a:rPr lang="cs-CZ" sz="2400" b="1" i="1" dirty="0" err="1" smtClean="0"/>
              <a:t>Sandos</a:t>
            </a:r>
            <a:r>
              <a:rPr lang="cs-CZ" sz="2400" b="1" i="1" dirty="0" smtClean="0"/>
              <a:t>)</a:t>
            </a:r>
            <a:endParaRPr lang="cs-CZ" sz="2400" i="1" dirty="0" smtClean="0"/>
          </a:p>
          <a:p>
            <a:pPr marL="0" indent="0">
              <a:buNone/>
            </a:pPr>
            <a:r>
              <a:rPr lang="cs-CZ" sz="2400" u="sng" dirty="0" smtClean="0"/>
              <a:t>NOVÉ DROGY NEZNÁMÁ</a:t>
            </a:r>
          </a:p>
          <a:p>
            <a:r>
              <a:rPr lang="cs-CZ" sz="2400" dirty="0" smtClean="0"/>
              <a:t>toxicita, </a:t>
            </a:r>
            <a:r>
              <a:rPr lang="cs-CZ" sz="2400" dirty="0" err="1" smtClean="0"/>
              <a:t>karcinogenita</a:t>
            </a:r>
            <a:r>
              <a:rPr lang="cs-CZ" sz="2400" dirty="0" smtClean="0"/>
              <a:t>, mutagenita, teratogenita, </a:t>
            </a:r>
            <a:r>
              <a:rPr lang="cs-CZ" sz="2400" dirty="0" err="1" smtClean="0"/>
              <a:t>neurodegenerativní</a:t>
            </a:r>
            <a:r>
              <a:rPr lang="cs-CZ" sz="2400" dirty="0" smtClean="0"/>
              <a:t> potenciál</a:t>
            </a:r>
          </a:p>
          <a:p>
            <a:r>
              <a:rPr lang="cs-CZ" sz="2400" dirty="0" smtClean="0"/>
              <a:t>poločas </a:t>
            </a:r>
            <a:r>
              <a:rPr lang="cs-CZ" sz="2400" dirty="0"/>
              <a:t>rozpadu / smrtelná dávka / interakce s jinými látkami (alkohol) </a:t>
            </a:r>
            <a:r>
              <a:rPr lang="cs-CZ" sz="2400" b="1" dirty="0">
                <a:solidFill>
                  <a:schemeClr val="accent2"/>
                </a:solidFill>
              </a:rPr>
              <a:t>→</a:t>
            </a:r>
            <a:r>
              <a:rPr lang="cs-CZ" sz="2400" dirty="0"/>
              <a:t> </a:t>
            </a:r>
            <a:r>
              <a:rPr lang="cs-CZ" sz="2400" b="1" dirty="0" smtClean="0"/>
              <a:t>předávkování</a:t>
            </a:r>
          </a:p>
          <a:p>
            <a:r>
              <a:rPr lang="cs-CZ" sz="2400" u="sng" dirty="0" smtClean="0"/>
              <a:t>Jediný, kdo zná účinky a dávkování, jsou uživatelé sami</a:t>
            </a:r>
            <a:r>
              <a:rPr lang="cs-CZ" sz="2400" dirty="0" smtClean="0"/>
              <a:t>: HARM REDUCTION – internetové diskuse jako </a:t>
            </a:r>
            <a:r>
              <a:rPr lang="cs-CZ" sz="2400" dirty="0" smtClean="0">
                <a:hlinkClick r:id="rId2"/>
              </a:rPr>
              <a:t>www.erowid.com</a:t>
            </a:r>
            <a:r>
              <a:rPr lang="cs-CZ" sz="2400" dirty="0" smtClean="0"/>
              <a:t> nebo na stránkách </a:t>
            </a:r>
            <a:r>
              <a:rPr lang="cs-CZ" sz="2400" dirty="0" smtClean="0">
                <a:hlinkClick r:id="rId3"/>
              </a:rPr>
              <a:t>www.amsterdamshop.cz</a:t>
            </a:r>
            <a:r>
              <a:rPr lang="cs-CZ" sz="2400" dirty="0" smtClean="0"/>
              <a:t> </a:t>
            </a:r>
            <a:r>
              <a:rPr lang="cs-CZ" sz="2400" b="1" i="1" dirty="0" smtClean="0">
                <a:solidFill>
                  <a:srgbClr val="FF0000"/>
                </a:solidFill>
              </a:rPr>
              <a:t>X výrobce nesmí sdělit</a:t>
            </a:r>
            <a:endParaRPr lang="cs-CZ" sz="2400" dirty="0" smtClean="0"/>
          </a:p>
          <a:p>
            <a:pPr lvl="1"/>
            <a:r>
              <a:rPr lang="cs-CZ" sz="2000" b="1" dirty="0" smtClean="0"/>
              <a:t>rychlé informace </a:t>
            </a:r>
            <a:r>
              <a:rPr lang="cs-CZ" sz="2000" b="1" dirty="0"/>
              <a:t>o nebezpečných </a:t>
            </a:r>
            <a:r>
              <a:rPr lang="cs-CZ" sz="2000" b="1" dirty="0" smtClean="0"/>
              <a:t>zásilkách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Erowid.com – 20 tis. čtenářů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181100"/>
            <a:ext cx="8648700" cy="4973639"/>
          </a:xfrm>
        </p:spPr>
        <p:txBody>
          <a:bodyPr/>
          <a:lstStyle/>
          <a:p>
            <a:r>
              <a:rPr lang="cs-CZ" sz="2200" i="1" dirty="0"/>
              <a:t>Pět hodin po užití drogy mi bylo hrozně špatně, byla mi zima a tekly ze mě galony potu. Po duševní stránce jsem byl v deliriu, tak nějak </a:t>
            </a:r>
            <a:r>
              <a:rPr lang="cs-CZ" sz="2200" i="1" dirty="0" err="1"/>
              <a:t>nekotrolovaně</a:t>
            </a:r>
            <a:r>
              <a:rPr lang="cs-CZ" sz="2200" i="1" dirty="0"/>
              <a:t> desorientovaný. Začal jsem pátrat na internetu </a:t>
            </a:r>
            <a:r>
              <a:rPr lang="cs-CZ" sz="2200" b="1" i="1" dirty="0"/>
              <a:t>a na </a:t>
            </a:r>
            <a:r>
              <a:rPr lang="cs-CZ" sz="2200" b="1" i="1" dirty="0" err="1"/>
              <a:t>Erowidu</a:t>
            </a:r>
            <a:r>
              <a:rPr lang="cs-CZ" sz="2200" b="1" i="1" dirty="0"/>
              <a:t> jsem našel fotku přesně toho, co jsem si koupil,  s varováním, že to je jiná látka</a:t>
            </a:r>
            <a:r>
              <a:rPr lang="cs-CZ" sz="2200" dirty="0"/>
              <a:t>.“ V diskusi mu další uživatel napsal, že asi po šesti hodinách se může dostat do velmi kritického stavu. </a:t>
            </a:r>
            <a:endParaRPr lang="cs-CZ" sz="2200" dirty="0" smtClean="0"/>
          </a:p>
          <a:p>
            <a:r>
              <a:rPr lang="cs-CZ" sz="2200" dirty="0" smtClean="0"/>
              <a:t>„</a:t>
            </a:r>
            <a:r>
              <a:rPr lang="cs-CZ" sz="2200" i="1" dirty="0"/>
              <a:t>Rychle jsem se oblékl, vzal s sebou ten sáček a vypravil se na metro. V hlavě mi jakoby </a:t>
            </a:r>
            <a:r>
              <a:rPr lang="cs-CZ" sz="2200" b="1" i="1" dirty="0"/>
              <a:t>vybuchovaly ohňostroje</a:t>
            </a:r>
            <a:r>
              <a:rPr lang="cs-CZ" sz="2200" i="1" dirty="0"/>
              <a:t>, a ty návaly pokračovaly i v dalších dnech, </a:t>
            </a:r>
            <a:r>
              <a:rPr lang="cs-CZ" sz="2200" b="1" i="1" dirty="0"/>
              <a:t>takže se bojím, že jsem si nějak poškodil mozek</a:t>
            </a:r>
            <a:r>
              <a:rPr lang="cs-CZ" sz="2200" dirty="0"/>
              <a:t>.“ V nemocnici ho s extrémně zvýšeným srdečním tepem napojili na </a:t>
            </a:r>
            <a:r>
              <a:rPr lang="cs-CZ" sz="2200" dirty="0" err="1"/>
              <a:t>přistroje</a:t>
            </a:r>
            <a:r>
              <a:rPr lang="cs-CZ" sz="2200" dirty="0"/>
              <a:t> monitorující srdeční činnost a podali mu tišící léky. </a:t>
            </a:r>
            <a:endParaRPr lang="cs-CZ" sz="2200" dirty="0" smtClean="0"/>
          </a:p>
          <a:p>
            <a:r>
              <a:rPr lang="cs-CZ" sz="2200" dirty="0" smtClean="0"/>
              <a:t>„</a:t>
            </a:r>
            <a:r>
              <a:rPr lang="cs-CZ" sz="2200" i="1" dirty="0"/>
              <a:t>Zbytek už byl na mém těle, aby se s tím vypořádalo, a musím říct, že byly momenty, kdy jsem </a:t>
            </a:r>
            <a:r>
              <a:rPr lang="cs-CZ" sz="2200" b="1" i="1" dirty="0"/>
              <a:t>měl pocit, že to už nezvládnu</a:t>
            </a:r>
            <a:r>
              <a:rPr lang="cs-CZ" sz="2200" dirty="0"/>
              <a:t>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kontroly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7" y="1107583"/>
            <a:ext cx="8316488" cy="5047155"/>
          </a:xfrm>
        </p:spPr>
        <p:txBody>
          <a:bodyPr/>
          <a:lstStyle/>
          <a:p>
            <a:r>
              <a:rPr lang="cs-CZ" dirty="0" err="1" smtClean="0"/>
              <a:t>Mefedron</a:t>
            </a:r>
            <a:r>
              <a:rPr lang="cs-CZ" dirty="0" smtClean="0"/>
              <a:t>: 40 případů úmrtí </a:t>
            </a:r>
            <a:endParaRPr lang="cs-CZ" dirty="0"/>
          </a:p>
          <a:p>
            <a:r>
              <a:rPr lang="cs-CZ" sz="2400" i="1" dirty="0" smtClean="0"/>
              <a:t>Jen ve </a:t>
            </a:r>
            <a:r>
              <a:rPr lang="cs-CZ" sz="2400" b="1" i="1" dirty="0"/>
              <a:t>2 případech jediná látka</a:t>
            </a:r>
            <a:r>
              <a:rPr lang="cs-CZ" sz="2400" i="1" dirty="0"/>
              <a:t>, EK12/2010 </a:t>
            </a:r>
            <a:r>
              <a:rPr lang="cs-CZ" sz="2400" i="1" dirty="0" smtClean="0"/>
              <a:t>rozhodnutí</a:t>
            </a:r>
            <a:r>
              <a:rPr lang="cs-CZ" sz="2400" i="1" dirty="0"/>
              <a:t>, že má být </a:t>
            </a:r>
            <a:r>
              <a:rPr lang="cs-CZ" sz="2400" i="1" dirty="0" err="1"/>
              <a:t>mefedron</a:t>
            </a:r>
            <a:r>
              <a:rPr lang="cs-CZ" sz="2400" i="1" dirty="0"/>
              <a:t> přidán </a:t>
            </a:r>
            <a:r>
              <a:rPr lang="cs-CZ" sz="2400" i="1" dirty="0" smtClean="0"/>
              <a:t>na </a:t>
            </a:r>
            <a:r>
              <a:rPr lang="cs-CZ" sz="2400" i="1" dirty="0"/>
              <a:t>seznam zakázaných látek</a:t>
            </a:r>
          </a:p>
          <a:p>
            <a:r>
              <a:rPr lang="cs-CZ" sz="2400" i="1" dirty="0"/>
              <a:t>do té </a:t>
            </a:r>
            <a:r>
              <a:rPr lang="cs-CZ" sz="2400" i="1" dirty="0" smtClean="0"/>
              <a:t>doby </a:t>
            </a:r>
            <a:r>
              <a:rPr lang="cs-CZ" sz="2400" b="1" i="1" dirty="0" smtClean="0"/>
              <a:t>ZÁKAZ</a:t>
            </a:r>
            <a:r>
              <a:rPr lang="cs-CZ" sz="2400" i="1" dirty="0" smtClean="0"/>
              <a:t> </a:t>
            </a:r>
            <a:r>
              <a:rPr lang="cs-CZ" sz="2400" i="1" dirty="0"/>
              <a:t>již </a:t>
            </a:r>
            <a:r>
              <a:rPr lang="cs-CZ" sz="2400" i="1" dirty="0" smtClean="0"/>
              <a:t>v17 </a:t>
            </a:r>
            <a:r>
              <a:rPr lang="cs-CZ" sz="2400" i="1" dirty="0"/>
              <a:t>evropských </a:t>
            </a:r>
            <a:r>
              <a:rPr lang="cs-CZ" sz="2400" i="1" dirty="0" smtClean="0"/>
              <a:t>zemích</a:t>
            </a:r>
          </a:p>
          <a:p>
            <a:pPr marL="0" indent="0">
              <a:buNone/>
            </a:pPr>
            <a:endParaRPr lang="cs-CZ" sz="2400" i="1" dirty="0" smtClean="0"/>
          </a:p>
          <a:p>
            <a:r>
              <a:rPr lang="cs-CZ" dirty="0" smtClean="0"/>
              <a:t>V České republice</a:t>
            </a:r>
            <a:endParaRPr lang="cs-CZ" dirty="0"/>
          </a:p>
          <a:p>
            <a:r>
              <a:rPr lang="cs-CZ" sz="2400" dirty="0" smtClean="0"/>
              <a:t>přílohy </a:t>
            </a:r>
            <a:r>
              <a:rPr lang="cs-CZ" sz="2400" dirty="0"/>
              <a:t>zákona č. 167/1998 Sb., o návykových látkách, </a:t>
            </a:r>
            <a:r>
              <a:rPr lang="cs-CZ" sz="2400" b="1" i="1" dirty="0"/>
              <a:t>celkem 33 nových látek od </a:t>
            </a:r>
            <a:r>
              <a:rPr lang="cs-CZ" sz="2400" i="1" u="sng" dirty="0"/>
              <a:t>22. 4. </a:t>
            </a:r>
            <a:r>
              <a:rPr lang="cs-CZ" sz="2400" i="1" u="sng" dirty="0" smtClean="0"/>
              <a:t>2011, zrychlené řízení</a:t>
            </a:r>
            <a:endParaRPr lang="cs-CZ" sz="2400" dirty="0"/>
          </a:p>
          <a:p>
            <a:r>
              <a:rPr lang="cs-CZ" sz="2400" dirty="0"/>
              <a:t>policie zadržela majitele sítě </a:t>
            </a:r>
            <a:r>
              <a:rPr lang="cs-CZ" sz="2400" i="1" dirty="0"/>
              <a:t>Amsterdam </a:t>
            </a:r>
            <a:r>
              <a:rPr lang="cs-CZ" sz="2400" i="1" dirty="0" err="1"/>
              <a:t>shopů</a:t>
            </a:r>
            <a:r>
              <a:rPr lang="cs-CZ" sz="2400" dirty="0"/>
              <a:t> a obvinila jej z </a:t>
            </a:r>
            <a:r>
              <a:rPr lang="cs-CZ" sz="2400" b="1" i="1" dirty="0"/>
              <a:t>šíření toxikomanie </a:t>
            </a:r>
            <a:r>
              <a:rPr lang="cs-CZ" sz="2400" dirty="0"/>
              <a:t>(§ 287 zákona č. 40/2009 Sb., trestní </a:t>
            </a:r>
            <a:r>
              <a:rPr lang="cs-CZ" sz="2400" dirty="0" smtClean="0"/>
              <a:t>zákoník</a:t>
            </a:r>
          </a:p>
          <a:p>
            <a:pPr marL="0" indent="0">
              <a:buNone/>
            </a:pPr>
            <a:r>
              <a:rPr lang="cs-CZ" sz="2400" b="1" i="1" dirty="0" smtClean="0">
                <a:solidFill>
                  <a:srgbClr val="FF0000"/>
                </a:solidFill>
              </a:rPr>
              <a:t>JAK </a:t>
            </a:r>
            <a:r>
              <a:rPr lang="cs-CZ" sz="2400" b="1" i="1" dirty="0">
                <a:solidFill>
                  <a:srgbClr val="FF0000"/>
                </a:solidFill>
              </a:rPr>
              <a:t>ZAREAGUJE </a:t>
            </a:r>
            <a:r>
              <a:rPr lang="cs-CZ" sz="2400" b="1" i="1" dirty="0" smtClean="0">
                <a:solidFill>
                  <a:srgbClr val="FF0000"/>
                </a:solidFill>
              </a:rPr>
              <a:t>TRH</a:t>
            </a:r>
            <a:r>
              <a:rPr lang="cs-CZ" sz="2400" b="1" i="1" dirty="0">
                <a:solidFill>
                  <a:srgbClr val="FF0000"/>
                </a:solidFill>
              </a:rPr>
              <a:t>?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/>
              <a:t>2. Zkušenosti </a:t>
            </a:r>
            <a:r>
              <a:rPr lang="cs-CZ" b="1" i="1" dirty="0" smtClean="0"/>
              <a:t>výzkumu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a) </a:t>
            </a:r>
            <a:r>
              <a:rPr lang="cs-CZ" i="1" dirty="0" smtClean="0"/>
              <a:t>terénní výzkum kamenných obchodů</a:t>
            </a:r>
            <a:endParaRPr lang="cs-CZ" i="1" dirty="0"/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784" y="1146412"/>
            <a:ext cx="8502555" cy="5363570"/>
          </a:xfrm>
        </p:spPr>
        <p:txBody>
          <a:bodyPr/>
          <a:lstStyle/>
          <a:p>
            <a:r>
              <a:rPr lang="cs-CZ" dirty="0" smtClean="0"/>
              <a:t>těsně před účinností zákazu 33 NSD (duben 2011)</a:t>
            </a:r>
          </a:p>
          <a:p>
            <a:pPr lvl="1"/>
            <a:r>
              <a:rPr lang="cs-CZ" i="1" dirty="0" smtClean="0"/>
              <a:t>Centrum </a:t>
            </a:r>
            <a:r>
              <a:rPr lang="cs-CZ" i="1" dirty="0" err="1" smtClean="0"/>
              <a:t>adiktologie</a:t>
            </a:r>
            <a:r>
              <a:rPr lang="cs-CZ" i="1" dirty="0" smtClean="0"/>
              <a:t> 1. </a:t>
            </a:r>
            <a:r>
              <a:rPr lang="cs-CZ" i="1" dirty="0" err="1" smtClean="0"/>
              <a:t>lf</a:t>
            </a:r>
            <a:r>
              <a:rPr lang="cs-CZ" i="1" dirty="0" smtClean="0"/>
              <a:t> UK a studenti (terénní průzkum) - </a:t>
            </a:r>
            <a:r>
              <a:rPr lang="cs-CZ" dirty="0" smtClean="0"/>
              <a:t>Praha, Ostrava, Olomouc, Hradec Králové: </a:t>
            </a:r>
            <a:r>
              <a:rPr lang="cs-CZ" i="1" dirty="0" smtClean="0"/>
              <a:t>zúčastněná pozorování, rozhovory, dotazníky</a:t>
            </a:r>
          </a:p>
          <a:p>
            <a:pPr marL="0" indent="0">
              <a:buNone/>
            </a:pPr>
            <a:r>
              <a:rPr lang="cs-CZ" sz="2400" i="1" u="sng" dirty="0"/>
              <a:t>Ostrava, Stodolní ulice</a:t>
            </a:r>
          </a:p>
          <a:p>
            <a:r>
              <a:rPr lang="cs-CZ" sz="2400" dirty="0"/>
              <a:t>44 osob za hodinu zúčastněného pozorování</a:t>
            </a:r>
          </a:p>
          <a:p>
            <a:pPr marL="0" indent="0">
              <a:buNone/>
            </a:pPr>
            <a:r>
              <a:rPr lang="cs-CZ" sz="2400" i="1" u="sng" dirty="0" smtClean="0"/>
              <a:t>Praha </a:t>
            </a:r>
            <a:r>
              <a:rPr lang="cs-CZ" sz="2400" i="1" u="sng" dirty="0"/>
              <a:t>3, Žižkov a Na Poříčí (Amsterdam </a:t>
            </a:r>
            <a:r>
              <a:rPr lang="cs-CZ" sz="2400" i="1" u="sng" dirty="0" err="1"/>
              <a:t>shop</a:t>
            </a:r>
            <a:r>
              <a:rPr lang="cs-CZ" sz="2400" i="1" u="sng" dirty="0"/>
              <a:t>)</a:t>
            </a:r>
          </a:p>
          <a:p>
            <a:r>
              <a:rPr lang="cs-CZ" sz="2400" dirty="0"/>
              <a:t>obchod v blízkosti </a:t>
            </a:r>
            <a:r>
              <a:rPr lang="cs-CZ" sz="2400" dirty="0" smtClean="0"/>
              <a:t>škol</a:t>
            </a:r>
          </a:p>
          <a:p>
            <a:pPr marL="0" indent="0">
              <a:buNone/>
            </a:pPr>
            <a:r>
              <a:rPr lang="cs-CZ" sz="2400" i="1" u="sng" dirty="0" smtClean="0"/>
              <a:t>Olomouc </a:t>
            </a:r>
            <a:r>
              <a:rPr lang="cs-CZ" sz="2400" i="1" u="sng" dirty="0"/>
              <a:t>(kontakt s K-Centrem</a:t>
            </a:r>
            <a:r>
              <a:rPr lang="cs-CZ" sz="2400" i="1" u="sng" dirty="0" smtClean="0"/>
              <a:t>), Hradec </a:t>
            </a:r>
            <a:r>
              <a:rPr lang="cs-CZ" sz="2400" i="1" u="sng" dirty="0"/>
              <a:t>Králové </a:t>
            </a:r>
            <a:r>
              <a:rPr lang="cs-CZ" sz="2400" i="1" u="sng" dirty="0" smtClean="0"/>
              <a:t>(</a:t>
            </a:r>
            <a:r>
              <a:rPr lang="cs-CZ" sz="2400" i="1" u="sng" dirty="0" err="1" smtClean="0"/>
              <a:t>xSmile</a:t>
            </a:r>
            <a:r>
              <a:rPr lang="cs-CZ" sz="2400" i="1" u="sng" dirty="0" smtClean="0"/>
              <a:t> </a:t>
            </a:r>
            <a:r>
              <a:rPr lang="cs-CZ" sz="2400" i="1" u="sng" dirty="0" err="1"/>
              <a:t>shop</a:t>
            </a:r>
            <a:r>
              <a:rPr lang="cs-CZ" sz="2400" i="1" u="sng" dirty="0"/>
              <a:t>)</a:t>
            </a:r>
          </a:p>
          <a:p>
            <a:pPr lvl="1"/>
            <a:endParaRPr lang="cs-CZ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4/12/2008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Kanabinoidy &amp; halucinogeny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-final">
  <a:themeElements>
    <a:clrScheme name="CA-final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-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-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-fi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-final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CA-final</Template>
  <TotalTime>5881</TotalTime>
  <Words>1921</Words>
  <Application>Microsoft Office PowerPoint</Application>
  <PresentationFormat>Předvádění na obrazovce (4:3)</PresentationFormat>
  <Paragraphs>298</Paragraphs>
  <Slides>37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CA-final</vt:lpstr>
      <vt:lpstr>List</vt:lpstr>
      <vt:lpstr>Nové drogy  – příčiny, rizika, řešení </vt:lpstr>
      <vt:lpstr>Obsah přednášky</vt:lpstr>
      <vt:lpstr>Proč vznikají „nové drogy?“</vt:lpstr>
      <vt:lpstr>Kde se berou nové drogy? 3/2011</vt:lpstr>
      <vt:lpstr>RIZIKA = neznámá</vt:lpstr>
      <vt:lpstr>Erowid.com – 20 tis. čtenářů</vt:lpstr>
      <vt:lpstr>Nástroje kontroly nabídky</vt:lpstr>
      <vt:lpstr>Prezentace aplikace PowerPoint</vt:lpstr>
      <vt:lpstr>Monitoring v České republice</vt:lpstr>
      <vt:lpstr>1) mladí a velmi mladí zákazníci</vt:lpstr>
      <vt:lpstr>2) problémoví a pravidelní uživatelé</vt:lpstr>
      <vt:lpstr>Legální drogy = nárůst poptávky?</vt:lpstr>
      <vt:lpstr>Legální drogy = nárůst poptávky?</vt:lpstr>
      <vt:lpstr>Legální drogy = nárůst poptávky?</vt:lpstr>
      <vt:lpstr>Reakce trhu – strana nabídky</vt:lpstr>
      <vt:lpstr>Nové drogy 6 měsíců po jejich zákazu</vt:lpstr>
      <vt:lpstr>Prezentace aplikace PowerPoint</vt:lpstr>
      <vt:lpstr>Monitoring internetových obchodů</vt:lpstr>
      <vt:lpstr>1) Základní charakteristika monitoringu internetových obchodů</vt:lpstr>
      <vt:lpstr>1) Základní charakteristika monitoringu internetových obchodů</vt:lpstr>
      <vt:lpstr>1) Základní charakteristika monitoringu internetových obchodů</vt:lpstr>
      <vt:lpstr>2) Výsledky 1 monitoring – před legislativní změnou</vt:lpstr>
      <vt:lpstr>Prezentace aplikace PowerPoint</vt:lpstr>
      <vt:lpstr>3) Výsledky 2 monitoring – po legislativní změně</vt:lpstr>
      <vt:lpstr>3) Výsledky 2 monitoring – po legislativní změně</vt:lpstr>
      <vt:lpstr>3) Výsledky 2 monitoring – po legislativní změně</vt:lpstr>
      <vt:lpstr>4) Srovnání – vývoj po legislativní změně</vt:lpstr>
      <vt:lpstr>4) Srovnání – vývoj po legislativní změně</vt:lpstr>
      <vt:lpstr>5) Ukázky z praxe</vt:lpstr>
      <vt:lpstr>5) Ukázky z praxe</vt:lpstr>
      <vt:lpstr>5) Ukázky z praxe</vt:lpstr>
      <vt:lpstr>5) Ukázky z praxe</vt:lpstr>
      <vt:lpstr>5) Ukázky z praxe</vt:lpstr>
      <vt:lpstr>5) Ukázky z praxe</vt:lpstr>
      <vt:lpstr>6) Shrnutí</vt:lpstr>
      <vt:lpstr>Zveme Vás do diskuse…</vt:lpstr>
      <vt:lpstr>Děkuji za pozornost! belackova@adiktologie.cz kmetonyova@adiktologie.cz  Projekt VYNSPI, reg. č. CZ.1.07/1.3.00/08.0205 OP VK.  „Tento projekt je spolufinancován Evropským sociálním fondem a státním rozpočtem České republiky.“     </vt:lpstr>
    </vt:vector>
  </TitlesOfParts>
  <Company>Centrum adiktologie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Jaroslav Šejvl</dc:creator>
  <cp:lastModifiedBy>Vendy</cp:lastModifiedBy>
  <cp:revision>412</cp:revision>
  <dcterms:created xsi:type="dcterms:W3CDTF">2008-03-14T07:15:45Z</dcterms:created>
  <dcterms:modified xsi:type="dcterms:W3CDTF">2011-11-22T16:22:28Z</dcterms:modified>
</cp:coreProperties>
</file>