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3" r:id="rId3"/>
    <p:sldId id="274" r:id="rId4"/>
    <p:sldId id="262" r:id="rId5"/>
    <p:sldId id="288" r:id="rId6"/>
    <p:sldId id="294" r:id="rId7"/>
    <p:sldId id="291" r:id="rId8"/>
    <p:sldId id="282" r:id="rId9"/>
    <p:sldId id="276" r:id="rId10"/>
    <p:sldId id="277" r:id="rId11"/>
    <p:sldId id="278" r:id="rId12"/>
    <p:sldId id="286" r:id="rId13"/>
    <p:sldId id="300" r:id="rId14"/>
    <p:sldId id="298" r:id="rId15"/>
    <p:sldId id="296" r:id="rId16"/>
    <p:sldId id="297" r:id="rId17"/>
    <p:sldId id="283" r:id="rId18"/>
    <p:sldId id="269" r:id="rId19"/>
    <p:sldId id="281" r:id="rId20"/>
    <p:sldId id="285" r:id="rId21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494" autoAdjust="0"/>
  </p:normalViewPr>
  <p:slideViewPr>
    <p:cSldViewPr snapToGrid="0">
      <p:cViewPr varScale="1">
        <p:scale>
          <a:sx n="71" d="100"/>
          <a:sy n="71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Vendy\prace\vyzkum\COI\work\tabulky\COI_tabulka_paper2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Vendy\prace\02%20Vyzkum\COI\work\team\mirka\rijen%202011\RR\NEW\RR\Vendy\EF_vse_ALC_TO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3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Společenské náklady užívání alkohlu, tabáku a nelegálních drog</a:t>
            </a:r>
          </a:p>
        </c:rich>
      </c:tx>
      <c:layout>
        <c:manualLayout>
          <c:xMode val="edge"/>
          <c:yMode val="edge"/>
          <c:x val="0.13824306847932424"/>
          <c:y val="3.1180400890868598E-2"/>
        </c:manualLayout>
      </c:layout>
      <c:overlay val="0"/>
      <c:spPr>
        <a:noFill/>
        <a:ln w="25400">
          <a:noFill/>
        </a:ln>
      </c:spPr>
    </c:title>
    <c:autoTitleDeleted val="0"/>
    <c:view3D>
      <c:rotX val="18"/>
      <c:hPercent val="100"/>
      <c:rotY val="1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89155600416377E-2"/>
          <c:y val="8.908685968819624E-2"/>
          <c:w val="0.9289417405292888"/>
          <c:h val="0.72383073496659378"/>
        </c:manualLayout>
      </c:layout>
      <c:bar3DChart>
        <c:barDir val="col"/>
        <c:grouping val="standard"/>
        <c:varyColors val="0"/>
        <c:ser>
          <c:idx val="2"/>
          <c:order val="0"/>
          <c:tx>
            <c:strRef>
              <c:f>preval!$T$1</c:f>
              <c:strCache>
                <c:ptCount val="1"/>
                <c:pt idx="0">
                  <c:v>DROGY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preval!$A$3:$A$43</c:f>
              <c:strCache>
                <c:ptCount val="25"/>
                <c:pt idx="0">
                  <c:v>Australia 1992</c:v>
                </c:pt>
                <c:pt idx="1">
                  <c:v>Australia 1998</c:v>
                </c:pt>
                <c:pt idx="2">
                  <c:v>Australia 2004</c:v>
                </c:pt>
                <c:pt idx="3">
                  <c:v>Canada 1992</c:v>
                </c:pt>
                <c:pt idx="4">
                  <c:v>Canada 2002</c:v>
                </c:pt>
                <c:pt idx="5">
                  <c:v>Czech republic</c:v>
                </c:pt>
                <c:pt idx="6">
                  <c:v>France 1997</c:v>
                </c:pt>
                <c:pt idx="7">
                  <c:v>Germany 1996</c:v>
                </c:pt>
                <c:pt idx="8">
                  <c:v>Germany 2002</c:v>
                </c:pt>
                <c:pt idx="9">
                  <c:v>Luxembourg 1999</c:v>
                </c:pt>
                <c:pt idx="10">
                  <c:v>New Zealand 1990</c:v>
                </c:pt>
                <c:pt idx="11">
                  <c:v>Ontario 1992</c:v>
                </c:pt>
                <c:pt idx="12">
                  <c:v>Ontario 2000</c:v>
                </c:pt>
                <c:pt idx="13">
                  <c:v>Poland 2000</c:v>
                </c:pt>
                <c:pt idx="14">
                  <c:v>Scotland 2001</c:v>
                </c:pt>
                <c:pt idx="15">
                  <c:v>Slovakia 2004</c:v>
                </c:pt>
                <c:pt idx="16">
                  <c:v>Spain 1997</c:v>
                </c:pt>
                <c:pt idx="17">
                  <c:v>Sweden 2002</c:v>
                </c:pt>
                <c:pt idx="18">
                  <c:v>Switzerland 1995</c:v>
                </c:pt>
                <c:pt idx="19">
                  <c:v>Switzerland 1998</c:v>
                </c:pt>
                <c:pt idx="20">
                  <c:v>Switzerland 2000</c:v>
                </c:pt>
                <c:pt idx="21">
                  <c:v>UK 1995</c:v>
                </c:pt>
                <c:pt idx="22">
                  <c:v>USA 1992</c:v>
                </c:pt>
                <c:pt idx="23">
                  <c:v>USA 1998</c:v>
                </c:pt>
                <c:pt idx="24">
                  <c:v>USA 2005</c:v>
                </c:pt>
              </c:strCache>
            </c:strRef>
          </c:cat>
          <c:val>
            <c:numRef>
              <c:f>preval!$T$2:$T$43</c:f>
              <c:numCache>
                <c:formatCode>0.00%</c:formatCode>
                <c:ptCount val="26"/>
                <c:pt idx="1">
                  <c:v>2.7751656716020752E-3</c:v>
                </c:pt>
                <c:pt idx="2">
                  <c:v>6.4525971783939194E-3</c:v>
                </c:pt>
                <c:pt idx="3">
                  <c:v>7.0120449655672974E-3</c:v>
                </c:pt>
                <c:pt idx="4">
                  <c:v>1.9572293284604841E-3</c:v>
                </c:pt>
                <c:pt idx="5">
                  <c:v>9.6303685039097007E-3</c:v>
                </c:pt>
                <c:pt idx="6">
                  <c:v>1.4052010460394598E-3</c:v>
                </c:pt>
                <c:pt idx="7">
                  <c:v>1.4961796517259038E-3</c:v>
                </c:pt>
                <c:pt idx="8" formatCode="General">
                  <c:v>0</c:v>
                </c:pt>
                <c:pt idx="9" formatCode="General">
                  <c:v>0</c:v>
                </c:pt>
                <c:pt idx="10">
                  <c:v>1.1620773578454077E-3</c:v>
                </c:pt>
                <c:pt idx="11" formatCode="General">
                  <c:v>0</c:v>
                </c:pt>
                <c:pt idx="12" formatCode="General">
                  <c:v>0</c:v>
                </c:pt>
                <c:pt idx="13">
                  <c:v>5.5887542568177082E-3</c:v>
                </c:pt>
                <c:pt idx="14">
                  <c:v>5.2715152785278482E-4</c:v>
                </c:pt>
                <c:pt idx="15" formatCode="General">
                  <c:v>0</c:v>
                </c:pt>
                <c:pt idx="16">
                  <c:v>1.2521098739970269E-2</c:v>
                </c:pt>
                <c:pt idx="17">
                  <c:v>1.3773230327769649E-3</c:v>
                </c:pt>
                <c:pt idx="18" formatCode="General">
                  <c:v>0</c:v>
                </c:pt>
                <c:pt idx="19">
                  <c:v>9.4274057247434109E-3</c:v>
                </c:pt>
                <c:pt idx="20" formatCode="General">
                  <c:v>0</c:v>
                </c:pt>
                <c:pt idx="21">
                  <c:v>0</c:v>
                </c:pt>
                <c:pt idx="22">
                  <c:v>1.6676076621580733E-2</c:v>
                </c:pt>
                <c:pt idx="23">
                  <c:v>1.5054279583565148E-2</c:v>
                </c:pt>
                <c:pt idx="24">
                  <c:v>1.6377988788468169E-2</c:v>
                </c:pt>
                <c:pt idx="25">
                  <c:v>1.8589076051098224E-3</c:v>
                </c:pt>
              </c:numCache>
            </c:numRef>
          </c:val>
        </c:ser>
        <c:ser>
          <c:idx val="0"/>
          <c:order val="1"/>
          <c:tx>
            <c:strRef>
              <c:f>preval!$U$1</c:f>
              <c:strCache>
                <c:ptCount val="1"/>
                <c:pt idx="0">
                  <c:v>ALKOHOL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22"/>
            <c:invertIfNegative val="0"/>
            <c:bubble3D val="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preval!$A$3:$A$43</c:f>
              <c:strCache>
                <c:ptCount val="25"/>
                <c:pt idx="0">
                  <c:v>Australia 1992</c:v>
                </c:pt>
                <c:pt idx="1">
                  <c:v>Australia 1998</c:v>
                </c:pt>
                <c:pt idx="2">
                  <c:v>Australia 2004</c:v>
                </c:pt>
                <c:pt idx="3">
                  <c:v>Canada 1992</c:v>
                </c:pt>
                <c:pt idx="4">
                  <c:v>Canada 2002</c:v>
                </c:pt>
                <c:pt idx="5">
                  <c:v>Czech republic</c:v>
                </c:pt>
                <c:pt idx="6">
                  <c:v>France 1997</c:v>
                </c:pt>
                <c:pt idx="7">
                  <c:v>Germany 1996</c:v>
                </c:pt>
                <c:pt idx="8">
                  <c:v>Germany 2002</c:v>
                </c:pt>
                <c:pt idx="9">
                  <c:v>Luxembourg 1999</c:v>
                </c:pt>
                <c:pt idx="10">
                  <c:v>New Zealand 1990</c:v>
                </c:pt>
                <c:pt idx="11">
                  <c:v>Ontario 1992</c:v>
                </c:pt>
                <c:pt idx="12">
                  <c:v>Ontario 2000</c:v>
                </c:pt>
                <c:pt idx="13">
                  <c:v>Poland 2000</c:v>
                </c:pt>
                <c:pt idx="14">
                  <c:v>Scotland 2001</c:v>
                </c:pt>
                <c:pt idx="15">
                  <c:v>Slovakia 2004</c:v>
                </c:pt>
                <c:pt idx="16">
                  <c:v>Spain 1997</c:v>
                </c:pt>
                <c:pt idx="17">
                  <c:v>Sweden 2002</c:v>
                </c:pt>
                <c:pt idx="18">
                  <c:v>Switzerland 1995</c:v>
                </c:pt>
                <c:pt idx="19">
                  <c:v>Switzerland 1998</c:v>
                </c:pt>
                <c:pt idx="20">
                  <c:v>Switzerland 2000</c:v>
                </c:pt>
                <c:pt idx="21">
                  <c:v>UK 1995</c:v>
                </c:pt>
                <c:pt idx="22">
                  <c:v>USA 1992</c:v>
                </c:pt>
                <c:pt idx="23">
                  <c:v>USA 1998</c:v>
                </c:pt>
                <c:pt idx="24">
                  <c:v>USA 2005</c:v>
                </c:pt>
              </c:strCache>
            </c:strRef>
          </c:cat>
          <c:val>
            <c:numRef>
              <c:f>preval!$U$2:$U$43</c:f>
              <c:numCache>
                <c:formatCode>0.00%</c:formatCode>
                <c:ptCount val="26"/>
                <c:pt idx="1">
                  <c:v>6.4179448737169851E-3</c:v>
                </c:pt>
                <c:pt idx="2">
                  <c:v>7.9589526172524384E-3</c:v>
                </c:pt>
                <c:pt idx="3">
                  <c:v>1.1613044680428241E-2</c:v>
                </c:pt>
                <c:pt idx="4">
                  <c:v>1.0738493604385576E-2</c:v>
                </c:pt>
                <c:pt idx="5">
                  <c:v>1.6599980050394439E-2</c:v>
                </c:pt>
                <c:pt idx="6" formatCode="General">
                  <c:v>0</c:v>
                </c:pt>
                <c:pt idx="7">
                  <c:v>1.2689141925689085E-2</c:v>
                </c:pt>
                <c:pt idx="8" formatCode="General">
                  <c:v>0</c:v>
                </c:pt>
                <c:pt idx="9">
                  <c:v>1.1384018141266741E-2</c:v>
                </c:pt>
                <c:pt idx="10" formatCode="General">
                  <c:v>0</c:v>
                </c:pt>
                <c:pt idx="11">
                  <c:v>1.1384018141266741E-2</c:v>
                </c:pt>
                <c:pt idx="12">
                  <c:v>1.024564489857192E-2</c:v>
                </c:pt>
                <c:pt idx="13">
                  <c:v>8.4677967946450768E-3</c:v>
                </c:pt>
                <c:pt idx="14" formatCode="General">
                  <c:v>0</c:v>
                </c:pt>
                <c:pt idx="15">
                  <c:v>9.0995183982517745E-3</c:v>
                </c:pt>
                <c:pt idx="16" formatCode="General">
                  <c:v>0</c:v>
                </c:pt>
                <c:pt idx="17" formatCode="General">
                  <c:v>0</c:v>
                </c:pt>
                <c:pt idx="18">
                  <c:v>4.5679850261962952E-3</c:v>
                </c:pt>
                <c:pt idx="19">
                  <c:v>0</c:v>
                </c:pt>
                <c:pt idx="20">
                  <c:v>6.0380835371629926E-3</c:v>
                </c:pt>
                <c:pt idx="21" formatCode="General">
                  <c:v>0</c:v>
                </c:pt>
                <c:pt idx="22" formatCode="General">
                  <c:v>0</c:v>
                </c:pt>
                <c:pt idx="23">
                  <c:v>1.9740761344671419E-2</c:v>
                </c:pt>
                <c:pt idx="24" formatCode="General">
                  <c:v>0</c:v>
                </c:pt>
                <c:pt idx="25" formatCode="General">
                  <c:v>0</c:v>
                </c:pt>
              </c:numCache>
            </c:numRef>
          </c:val>
        </c:ser>
        <c:ser>
          <c:idx val="1"/>
          <c:order val="2"/>
          <c:tx>
            <c:strRef>
              <c:f>preval!$V$1</c:f>
              <c:strCache>
                <c:ptCount val="1"/>
                <c:pt idx="0">
                  <c:v>TABÁK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preval!$A$3:$A$43</c:f>
              <c:strCache>
                <c:ptCount val="25"/>
                <c:pt idx="0">
                  <c:v>Australia 1992</c:v>
                </c:pt>
                <c:pt idx="1">
                  <c:v>Australia 1998</c:v>
                </c:pt>
                <c:pt idx="2">
                  <c:v>Australia 2004</c:v>
                </c:pt>
                <c:pt idx="3">
                  <c:v>Canada 1992</c:v>
                </c:pt>
                <c:pt idx="4">
                  <c:v>Canada 2002</c:v>
                </c:pt>
                <c:pt idx="5">
                  <c:v>Czech republic</c:v>
                </c:pt>
                <c:pt idx="6">
                  <c:v>France 1997</c:v>
                </c:pt>
                <c:pt idx="7">
                  <c:v>Germany 1996</c:v>
                </c:pt>
                <c:pt idx="8">
                  <c:v>Germany 2002</c:v>
                </c:pt>
                <c:pt idx="9">
                  <c:v>Luxembourg 1999</c:v>
                </c:pt>
                <c:pt idx="10">
                  <c:v>New Zealand 1990</c:v>
                </c:pt>
                <c:pt idx="11">
                  <c:v>Ontario 1992</c:v>
                </c:pt>
                <c:pt idx="12">
                  <c:v>Ontario 2000</c:v>
                </c:pt>
                <c:pt idx="13">
                  <c:v>Poland 2000</c:v>
                </c:pt>
                <c:pt idx="14">
                  <c:v>Scotland 2001</c:v>
                </c:pt>
                <c:pt idx="15">
                  <c:v>Slovakia 2004</c:v>
                </c:pt>
                <c:pt idx="16">
                  <c:v>Spain 1997</c:v>
                </c:pt>
                <c:pt idx="17">
                  <c:v>Sweden 2002</c:v>
                </c:pt>
                <c:pt idx="18">
                  <c:v>Switzerland 1995</c:v>
                </c:pt>
                <c:pt idx="19">
                  <c:v>Switzerland 1998</c:v>
                </c:pt>
                <c:pt idx="20">
                  <c:v>Switzerland 2000</c:v>
                </c:pt>
                <c:pt idx="21">
                  <c:v>UK 1995</c:v>
                </c:pt>
                <c:pt idx="22">
                  <c:v>USA 1992</c:v>
                </c:pt>
                <c:pt idx="23">
                  <c:v>USA 1998</c:v>
                </c:pt>
                <c:pt idx="24">
                  <c:v>USA 2005</c:v>
                </c:pt>
              </c:strCache>
            </c:strRef>
          </c:cat>
          <c:val>
            <c:numRef>
              <c:f>preval!$V$2:$V$43</c:f>
              <c:numCache>
                <c:formatCode>0.00%</c:formatCode>
                <c:ptCount val="26"/>
                <c:pt idx="1">
                  <c:v>1.6964816408363906E-2</c:v>
                </c:pt>
                <c:pt idx="2">
                  <c:v>1.6895590939384461E-2</c:v>
                </c:pt>
                <c:pt idx="3">
                  <c:v>1.1885222883706463E-2</c:v>
                </c:pt>
                <c:pt idx="4">
                  <c:v>1.3647498857926006E-2</c:v>
                </c:pt>
                <c:pt idx="5">
                  <c:v>2.1299239746553303E-2</c:v>
                </c:pt>
                <c:pt idx="6" formatCode="General">
                  <c:v>0</c:v>
                </c:pt>
                <c:pt idx="7">
                  <c:v>9.5449942805542268E-3</c:v>
                </c:pt>
                <c:pt idx="8">
                  <c:v>3.3130083467471191E-2</c:v>
                </c:pt>
                <c:pt idx="9" formatCode="General">
                  <c:v>0</c:v>
                </c:pt>
                <c:pt idx="10" formatCode="General">
                  <c:v>0</c:v>
                </c:pt>
                <c:pt idx="11">
                  <c:v>1.0392629203067529E-2</c:v>
                </c:pt>
                <c:pt idx="12" formatCode="General">
                  <c:v>0</c:v>
                </c:pt>
                <c:pt idx="13">
                  <c:v>1.0369576547367665E-2</c:v>
                </c:pt>
                <c:pt idx="14" formatCode="General">
                  <c:v>0</c:v>
                </c:pt>
                <c:pt idx="15" formatCode="General">
                  <c:v>0</c:v>
                </c:pt>
                <c:pt idx="16" formatCode="General">
                  <c:v>0</c:v>
                </c:pt>
                <c:pt idx="17" formatCode="General">
                  <c:v>0</c:v>
                </c:pt>
                <c:pt idx="18" formatCode="General">
                  <c:v>0</c:v>
                </c:pt>
                <c:pt idx="19">
                  <c:v>0</c:v>
                </c:pt>
                <c:pt idx="20" formatCode="General">
                  <c:v>0</c:v>
                </c:pt>
                <c:pt idx="21">
                  <c:v>4.3485025252097131E-3</c:v>
                </c:pt>
                <c:pt idx="22" formatCode="General">
                  <c:v>0</c:v>
                </c:pt>
                <c:pt idx="23" formatCode="General">
                  <c:v>0</c:v>
                </c:pt>
                <c:pt idx="24" formatCode="General">
                  <c:v>0</c:v>
                </c:pt>
                <c:pt idx="25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787072"/>
        <c:axId val="54657792"/>
        <c:axId val="54044416"/>
      </c:bar3DChart>
      <c:catAx>
        <c:axId val="5478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12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5465779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546577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54787072"/>
        <c:crosses val="autoZero"/>
        <c:crossBetween val="between"/>
      </c:valAx>
      <c:serAx>
        <c:axId val="54044416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54657792"/>
        <c:crosses val="autoZero"/>
        <c:tickMarkSkip val="1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37220452323119"/>
          <c:y val="0.83518930957683768"/>
          <c:w val="0.10335930353594285"/>
          <c:h val="0.1425389755011138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9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'COST mil'!$AC$33</c:f>
              <c:strCache>
                <c:ptCount val="1"/>
                <c:pt idx="0">
                  <c:v>PŘÍMÉ NÁKLADY ZDRAVOTNICTVÍ</c:v>
                </c:pt>
              </c:strCache>
            </c:strRef>
          </c:tx>
          <c:invertIfNegative val="0"/>
          <c:cat>
            <c:strRef>
              <c:f>'COST mil'!$AD$32:$AF$32</c:f>
              <c:strCache>
                <c:ptCount val="3"/>
                <c:pt idx="0">
                  <c:v>ALKOHOL</c:v>
                </c:pt>
                <c:pt idx="1">
                  <c:v>TABÁK</c:v>
                </c:pt>
                <c:pt idx="2">
                  <c:v>NELEGÁLNÍ DROGY</c:v>
                </c:pt>
              </c:strCache>
            </c:strRef>
          </c:cat>
          <c:val>
            <c:numRef>
              <c:f>'COST mil'!$AD$33:$AF$33</c:f>
              <c:numCache>
                <c:formatCode>0.00%</c:formatCode>
                <c:ptCount val="3"/>
                <c:pt idx="0">
                  <c:v>3.2665890456285415E-2</c:v>
                </c:pt>
                <c:pt idx="1">
                  <c:v>0.11598060332995171</c:v>
                </c:pt>
                <c:pt idx="2">
                  <c:v>0.11854602762439699</c:v>
                </c:pt>
              </c:numCache>
            </c:numRef>
          </c:val>
        </c:ser>
        <c:ser>
          <c:idx val="1"/>
          <c:order val="1"/>
          <c:tx>
            <c:strRef>
              <c:f>'COST mil'!$AC$34</c:f>
              <c:strCache>
                <c:ptCount val="1"/>
                <c:pt idx="0">
                  <c:v>PŘÍMÉ NÁKLADY PRÁVA</c:v>
                </c:pt>
              </c:strCache>
            </c:strRef>
          </c:tx>
          <c:invertIfNegative val="0"/>
          <c:cat>
            <c:strRef>
              <c:f>'COST mil'!$AD$32:$AF$32</c:f>
              <c:strCache>
                <c:ptCount val="3"/>
                <c:pt idx="0">
                  <c:v>ALKOHOL</c:v>
                </c:pt>
                <c:pt idx="1">
                  <c:v>TABÁK</c:v>
                </c:pt>
                <c:pt idx="2">
                  <c:v>NELEGÁLNÍ DROGY</c:v>
                </c:pt>
              </c:strCache>
            </c:strRef>
          </c:cat>
          <c:val>
            <c:numRef>
              <c:f>'COST mil'!$AD$34:$AF$34</c:f>
              <c:numCache>
                <c:formatCode>0.00%</c:formatCode>
                <c:ptCount val="3"/>
                <c:pt idx="0">
                  <c:v>0.15309072895570092</c:v>
                </c:pt>
                <c:pt idx="1">
                  <c:v>0</c:v>
                </c:pt>
                <c:pt idx="2">
                  <c:v>0.81108598426620249</c:v>
                </c:pt>
              </c:numCache>
            </c:numRef>
          </c:val>
        </c:ser>
        <c:ser>
          <c:idx val="3"/>
          <c:order val="2"/>
          <c:tx>
            <c:strRef>
              <c:f>'COST mil'!$AC$36</c:f>
              <c:strCache>
                <c:ptCount val="1"/>
                <c:pt idx="0">
                  <c:v>NEPŘÍMÉ NÁKLADY  ZDRAVOTNICTVÍ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cat>
            <c:strRef>
              <c:f>'COST mil'!$AD$32:$AF$32</c:f>
              <c:strCache>
                <c:ptCount val="3"/>
                <c:pt idx="0">
                  <c:v>ALKOHOL</c:v>
                </c:pt>
                <c:pt idx="1">
                  <c:v>TABÁK</c:v>
                </c:pt>
                <c:pt idx="2">
                  <c:v>NELEGÁLNÍ DROGY</c:v>
                </c:pt>
              </c:strCache>
            </c:strRef>
          </c:cat>
          <c:val>
            <c:numRef>
              <c:f>'COST mil'!$AD$36:$AF$36</c:f>
              <c:numCache>
                <c:formatCode>0.00%</c:formatCode>
                <c:ptCount val="3"/>
                <c:pt idx="0">
                  <c:v>0.81404002163770162</c:v>
                </c:pt>
                <c:pt idx="1">
                  <c:v>0.88401939667004825</c:v>
                </c:pt>
                <c:pt idx="2">
                  <c:v>6.6413039496636905E-2</c:v>
                </c:pt>
              </c:numCache>
            </c:numRef>
          </c:val>
        </c:ser>
        <c:ser>
          <c:idx val="4"/>
          <c:order val="3"/>
          <c:tx>
            <c:strRef>
              <c:f>'COST mil'!$AC$37</c:f>
              <c:strCache>
                <c:ptCount val="1"/>
                <c:pt idx="0">
                  <c:v>NEPŘÍMÉ NÁKLADY  PRÁVO</c:v>
                </c:pt>
              </c:strCache>
            </c:strRef>
          </c:tx>
          <c:invertIfNegative val="0"/>
          <c:cat>
            <c:strRef>
              <c:f>'COST mil'!$AD$32:$AF$32</c:f>
              <c:strCache>
                <c:ptCount val="3"/>
                <c:pt idx="0">
                  <c:v>ALKOHOL</c:v>
                </c:pt>
                <c:pt idx="1">
                  <c:v>TABÁK</c:v>
                </c:pt>
                <c:pt idx="2">
                  <c:v>NELEGÁLNÍ DROGY</c:v>
                </c:pt>
              </c:strCache>
            </c:strRef>
          </c:cat>
          <c:val>
            <c:numRef>
              <c:f>'COST mil'!$AD$37:$AF$37</c:f>
              <c:numCache>
                <c:formatCode>0.00%</c:formatCode>
                <c:ptCount val="3"/>
                <c:pt idx="0">
                  <c:v>2.0335895031220081E-4</c:v>
                </c:pt>
                <c:pt idx="1">
                  <c:v>0</c:v>
                </c:pt>
                <c:pt idx="2">
                  <c:v>3.9549486127636539E-3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702848"/>
        <c:axId val="54704384"/>
      </c:barChart>
      <c:catAx>
        <c:axId val="54702848"/>
        <c:scaling>
          <c:orientation val="minMax"/>
        </c:scaling>
        <c:delete val="0"/>
        <c:axPos val="b"/>
        <c:majorTickMark val="out"/>
        <c:minorTickMark val="none"/>
        <c:tickLblPos val="nextTo"/>
        <c:crossAx val="54704384"/>
        <c:crosses val="autoZero"/>
        <c:auto val="1"/>
        <c:lblAlgn val="ctr"/>
        <c:lblOffset val="100"/>
        <c:noMultiLvlLbl val="0"/>
      </c:catAx>
      <c:valAx>
        <c:axId val="5470438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4702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AF98D31-2B5F-4367-8461-07D53B69534A}" type="datetimeFigureOut">
              <a:rPr lang="cs-CZ"/>
              <a:pPr>
                <a:defRPr/>
              </a:pPr>
              <a:t>22.11.2011</a:t>
            </a:fld>
            <a:endParaRPr lang="cs-CZ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4D76135-AEA7-4C9D-9166-D3F0769C2A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09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88" tIns="44344" rIns="88688" bIns="44344" numCol="1" anchor="t" anchorCtr="0" compatLnSpc="1">
            <a:prstTxWarp prst="textNoShape">
              <a:avLst/>
            </a:prstTxWarp>
          </a:bodyPr>
          <a:lstStyle>
            <a:lvl1pPr defTabSz="8874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88" tIns="44344" rIns="88688" bIns="44344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9300"/>
            <a:ext cx="4989512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40275"/>
            <a:ext cx="5468938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88" tIns="44344" rIns="88688" bIns="44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Klepnutím lze upravit styly předlohy textu.</a:t>
            </a:r>
          </a:p>
          <a:p>
            <a:pPr lvl="1"/>
            <a:r>
              <a:rPr lang="en-US" noProof="0" smtClean="0"/>
              <a:t>Druhá úroveň</a:t>
            </a:r>
          </a:p>
          <a:p>
            <a:pPr lvl="2"/>
            <a:r>
              <a:rPr lang="en-US" noProof="0" smtClean="0"/>
              <a:t>Třetí úroveň</a:t>
            </a:r>
          </a:p>
          <a:p>
            <a:pPr lvl="3"/>
            <a:r>
              <a:rPr lang="en-US" noProof="0" smtClean="0"/>
              <a:t>Čtvrtá úroveň</a:t>
            </a:r>
          </a:p>
          <a:p>
            <a:pPr lvl="4"/>
            <a:r>
              <a:rPr lang="en-US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88" tIns="44344" rIns="88688" bIns="44344" numCol="1" anchor="b" anchorCtr="0" compatLnSpc="1">
            <a:prstTxWarp prst="textNoShape">
              <a:avLst/>
            </a:prstTxWarp>
          </a:bodyPr>
          <a:lstStyle>
            <a:lvl1pPr defTabSz="8874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88" tIns="44344" rIns="88688" bIns="44344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/>
            </a:lvl1pPr>
          </a:lstStyle>
          <a:p>
            <a:pPr>
              <a:defRPr/>
            </a:pPr>
            <a:fld id="{7AE9F47E-62D2-43B5-A00C-1E3955E0D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9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2ACD7-B2B7-44D9-AE60-C651F7822F2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1513" y="2060575"/>
            <a:ext cx="5583237" cy="1470025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407025"/>
            <a:ext cx="8280400" cy="1079500"/>
          </a:xfrm>
        </p:spPr>
        <p:txBody>
          <a:bodyPr/>
          <a:lstStyle>
            <a:lvl1pPr marL="0" indent="0">
              <a:spcBef>
                <a:spcPct val="5000"/>
              </a:spcBef>
              <a:buFontTx/>
              <a:buNone/>
              <a:defRPr sz="2000"/>
            </a:lvl1pPr>
          </a:lstStyle>
          <a:p>
            <a:r>
              <a:rPr lang="en-US"/>
              <a:t>Klepnutím lze upravit styl předlohy podnadpisů.</a:t>
            </a:r>
            <a:endParaRPr lang="cs-CZ"/>
          </a:p>
          <a:p>
            <a:r>
              <a:rPr lang="cs-CZ"/>
              <a:t>Ghgghgh</a:t>
            </a:r>
          </a:p>
          <a:p>
            <a:r>
              <a:rPr lang="cs-CZ"/>
              <a:t>hjhjhhj</a:t>
            </a:r>
          </a:p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30975"/>
            <a:ext cx="21336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0BD641F3-2A4D-4CFB-B80D-85B6A90E7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0688" y="300038"/>
            <a:ext cx="2049462" cy="58547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0713" y="300038"/>
            <a:ext cx="5997575" cy="58547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2B7A67B1-1A1A-4B0F-A0F1-16EF2CD64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300038"/>
            <a:ext cx="7343775" cy="503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20713" y="1484313"/>
            <a:ext cx="3957637" cy="46704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1484313"/>
            <a:ext cx="3959225" cy="46704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E4BF317D-6E69-445F-B868-DD115DB68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300038"/>
            <a:ext cx="7343775" cy="503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0713" y="1484313"/>
            <a:ext cx="3957637" cy="46704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30750" y="1484313"/>
            <a:ext cx="3959225" cy="46704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649BD71B-68EF-4A5F-8E84-AD97B314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300038"/>
            <a:ext cx="7343775" cy="503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20713" y="1484313"/>
            <a:ext cx="8069262" cy="22590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713" y="3895725"/>
            <a:ext cx="8069262" cy="22590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AD1C0D75-F4F4-480B-92E9-56ED39F17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300038"/>
            <a:ext cx="7343775" cy="503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0713" y="1484313"/>
            <a:ext cx="8069262" cy="22590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0713" y="3895725"/>
            <a:ext cx="8069262" cy="22590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D229A112-9508-41D2-A0F6-4697D67B5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300038"/>
            <a:ext cx="7343775" cy="503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0713" y="1484313"/>
            <a:ext cx="3957637" cy="46704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730750" y="1484313"/>
            <a:ext cx="3959225" cy="22590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730750" y="3895725"/>
            <a:ext cx="3959225" cy="22590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600873DE-63F7-4EB4-BED1-0DA295E7B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300038"/>
            <a:ext cx="7343775" cy="503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20713" y="1484313"/>
            <a:ext cx="8069262" cy="46704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6E0EAB7E-1C1F-42F5-8F8F-EC8E067BE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FC19DB6E-1C90-4796-AC2D-AB223EF2A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DF0D8990-DF09-4846-8679-696BACA74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0713" y="1484313"/>
            <a:ext cx="3957637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1484313"/>
            <a:ext cx="3959225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433CC67C-F8D1-46D9-950C-6F1FE16A7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26E3674D-F6E1-4BEF-833A-12BF44C1B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5BA1C368-0EA3-48AC-84EC-E0F39E79B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30042348-6A09-4867-BBEB-F0EB8A9A7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003230B2-DAAC-492E-BCCB-F95DE7ACD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58097635-00CC-4BD8-B93E-572E22EE5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300038"/>
            <a:ext cx="73437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0713" y="1484313"/>
            <a:ext cx="8069262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4/12/2008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strana </a:t>
            </a:r>
            <a:fld id="{D545B486-A29B-4EDD-9192-CF2FDFC9B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r>
              <a:rPr lang="cs-CZ"/>
              <a:t>Kanabinoidy &amp; halucinogeny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  <p:sldLayoutId id="2147483786" r:id="rId17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List_aplikace_Microsoft_Excel_97_20031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47913" y="1547813"/>
            <a:ext cx="5821362" cy="3006725"/>
          </a:xfrm>
        </p:spPr>
        <p:txBody>
          <a:bodyPr/>
          <a:lstStyle/>
          <a:p>
            <a:pPr eaLnBrk="1" hangingPunct="1"/>
            <a:r>
              <a:rPr lang="cs-CZ" sz="2800" smtClean="0"/>
              <a:t>Společenské náklady užívání alkoholu, tabáku  </a:t>
            </a:r>
            <a:br>
              <a:rPr lang="cs-CZ" sz="2800" smtClean="0"/>
            </a:br>
            <a:r>
              <a:rPr lang="cs-CZ" sz="2800" smtClean="0"/>
              <a:t>a nelegálních drog</a:t>
            </a:r>
            <a:br>
              <a:rPr lang="cs-CZ" sz="2800" smtClean="0"/>
            </a:br>
            <a:r>
              <a:rPr lang="cs-CZ" sz="2800" i="1" smtClean="0"/>
              <a:t>výsledky mezinárodních </a:t>
            </a:r>
            <a:br>
              <a:rPr lang="cs-CZ" sz="2800" i="1" smtClean="0"/>
            </a:br>
            <a:r>
              <a:rPr lang="cs-CZ" sz="2800" i="1" smtClean="0"/>
              <a:t>studií</a:t>
            </a:r>
            <a:endParaRPr lang="cs-CZ" sz="2800" u="sng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300663"/>
            <a:ext cx="82804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400" i="1" dirty="0" smtClean="0"/>
          </a:p>
          <a:p>
            <a:pPr eaLnBrk="1" hangingPunct="1">
              <a:lnSpc>
                <a:spcPct val="80000"/>
              </a:lnSpc>
            </a:pPr>
            <a:r>
              <a:rPr lang="cs-CZ" b="1" i="1" dirty="0" smtClean="0"/>
              <a:t>Ing. Mgr. Vendula Běláčková, </a:t>
            </a:r>
            <a:r>
              <a:rPr lang="en-US" b="1" i="1" dirty="0" smtClean="0"/>
              <a:t>PPRCH, 7. 11. 2011</a:t>
            </a:r>
            <a:endParaRPr lang="cs-CZ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sz="1600" i="1" dirty="0" smtClean="0"/>
              <a:t>Grant IGA MZ – Společenské náklady užívání alkoholu, tabáku a nelegálních drog,  IGA MZ NS 10034-4 (</a:t>
            </a:r>
            <a:r>
              <a:rPr lang="cs-CZ" sz="1600" i="1" dirty="0" err="1" smtClean="0"/>
              <a:t>Běláčková</a:t>
            </a:r>
            <a:r>
              <a:rPr lang="cs-CZ" sz="1600" i="1" dirty="0" smtClean="0"/>
              <a:t>, V., </a:t>
            </a:r>
            <a:r>
              <a:rPr lang="cs-CZ" sz="1600" i="1" dirty="0" err="1" smtClean="0"/>
              <a:t>Vopravil</a:t>
            </a:r>
            <a:r>
              <a:rPr lang="cs-CZ" sz="1600" i="1" dirty="0" smtClean="0"/>
              <a:t>, J., Zábranský, T., </a:t>
            </a:r>
            <a:r>
              <a:rPr lang="cs-CZ" sz="1600" i="1" dirty="0" err="1" smtClean="0"/>
              <a:t>Gajdošíková</a:t>
            </a:r>
            <a:r>
              <a:rPr lang="cs-CZ" sz="1600" i="1" dirty="0" smtClean="0"/>
              <a:t>, H., </a:t>
            </a:r>
            <a:r>
              <a:rPr lang="cs-CZ" sz="1600" i="1" dirty="0" err="1" smtClean="0"/>
              <a:t>Šucha</a:t>
            </a:r>
            <a:r>
              <a:rPr lang="cs-CZ" sz="1600" i="1" dirty="0" smtClean="0"/>
              <a:t>, M., </a:t>
            </a:r>
            <a:r>
              <a:rPr lang="cs-CZ" sz="1600" i="1" dirty="0" err="1" smtClean="0"/>
              <a:t>Štefunková</a:t>
            </a:r>
            <a:r>
              <a:rPr lang="cs-CZ" sz="1600" i="1" dirty="0" smtClean="0"/>
              <a:t> M.)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Výsledky COI studií (% HDP)</a:t>
            </a:r>
          </a:p>
        </p:txBody>
      </p:sp>
      <p:graphicFrame>
        <p:nvGraphicFramePr>
          <p:cNvPr id="12325" name="Group 37"/>
          <p:cNvGraphicFramePr>
            <a:graphicFrameLocks noGrp="1"/>
          </p:cNvGraphicFramePr>
          <p:nvPr/>
        </p:nvGraphicFramePr>
        <p:xfrm>
          <a:off x="301625" y="1427163"/>
          <a:ext cx="8412163" cy="4720910"/>
        </p:xfrm>
        <a:graphic>
          <a:graphicData uri="http://schemas.openxmlformats.org/drawingml/2006/table">
            <a:tbl>
              <a:tblPr/>
              <a:tblGrid>
                <a:gridCol w="1501775"/>
                <a:gridCol w="2336800"/>
                <a:gridCol w="1990725"/>
                <a:gridCol w="2582863"/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endParaRPr kumimoji="0" 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TAB</a:t>
                      </a: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Á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K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ALKOHOL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DROGY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MIN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0,95%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0,46%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0,05%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MAX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2,13%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3,46%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1,67%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PR</a:t>
                      </a: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Ů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M</a:t>
                      </a: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Ě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R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1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1,44%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1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1,17%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1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0,65%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MEDIAN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1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1,51%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1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1,05%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1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0,56%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MIN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Switzerland 1995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Sweden 1997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Poland 2000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MAX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 1996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USA 1992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 1995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Struktura nákladů v COI studiích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2425" y="1235075"/>
          <a:ext cx="8388350" cy="518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Graf" r:id="rId4" imgW="5915025" imgH="3552825" progId="Excel.Sheet.8">
                  <p:embed/>
                </p:oleObj>
              </mc:Choice>
              <mc:Fallback>
                <p:oleObj name="Graf" r:id="rId4" imgW="5915025" imgH="3552825" progId="Excel.Sheet.8">
                  <p:embed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1235075"/>
                        <a:ext cx="8388350" cy="518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Náklady na uživatele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1200" y="4398963"/>
            <a:ext cx="8069263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30000"/>
              <a:buFontTx/>
              <a:buChar char="•"/>
              <a:defRPr/>
            </a:pPr>
            <a:endParaRPr lang="cs-CZ" sz="2800" i="1" kern="0" dirty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30000"/>
              <a:buFontTx/>
              <a:buChar char="•"/>
              <a:defRPr/>
            </a:pPr>
            <a:r>
              <a:rPr lang="cs-CZ" sz="2800" i="1" kern="0" dirty="0">
                <a:latin typeface="+mn-lt"/>
              </a:rPr>
              <a:t>náklady na počet uživatelů nejednoznačné, srovnatelné s tabákem? (dle zvoleného indikátoru)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30000"/>
              <a:defRPr/>
            </a:pPr>
            <a:endParaRPr lang="cs-CZ" sz="2800" i="1" kern="0" dirty="0">
              <a:latin typeface="+mn-lt"/>
              <a:cs typeface="Arial" charset="0"/>
            </a:endParaRPr>
          </a:p>
        </p:txBody>
      </p:sp>
      <p:graphicFrame>
        <p:nvGraphicFramePr>
          <p:cNvPr id="13519" name="Group 207"/>
          <p:cNvGraphicFramePr>
            <a:graphicFrameLocks noGrp="1"/>
          </p:cNvGraphicFramePr>
          <p:nvPr/>
        </p:nvGraphicFramePr>
        <p:xfrm>
          <a:off x="542925" y="1354138"/>
          <a:ext cx="8072438" cy="2698750"/>
        </p:xfrm>
        <a:graphic>
          <a:graphicData uri="http://schemas.openxmlformats.org/drawingml/2006/table">
            <a:tbl>
              <a:tblPr/>
              <a:tblGrid>
                <a:gridCol w="3525838"/>
                <a:gridCol w="1444625"/>
                <a:gridCol w="1670050"/>
                <a:gridCol w="1431925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ALKOHOL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DROGY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 HDP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(průměr)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1,48%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1,01%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0,46%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PREVALENCE 12 M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(ČR)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 HDP / PREVALENCE*100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2,96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Každodenní užívání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(ČR)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1,80%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 HDP / každdenní*100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4,93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8,42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25,56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9080" y="177208"/>
            <a:ext cx="7343775" cy="503237"/>
          </a:xfrm>
        </p:spPr>
        <p:txBody>
          <a:bodyPr/>
          <a:lstStyle/>
          <a:p>
            <a:r>
              <a:rPr lang="cs-CZ" dirty="0" smtClean="0"/>
              <a:t>Přiřaditelné trestné 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93" y="1223959"/>
            <a:ext cx="8460752" cy="523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14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Přiřaditelná onemocnění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86" y="1197755"/>
            <a:ext cx="8081962" cy="220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06" y="3499447"/>
            <a:ext cx="2552131" cy="2417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39" y="3617058"/>
            <a:ext cx="2838734" cy="2393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093" y="3697903"/>
            <a:ext cx="2184956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1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Předběžný výsledek Česká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936792"/>
              </p:ext>
            </p:extLst>
          </p:nvPr>
        </p:nvGraphicFramePr>
        <p:xfrm>
          <a:off x="5048250" y="1250576"/>
          <a:ext cx="4095750" cy="5058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72" y="1152525"/>
            <a:ext cx="4400550" cy="52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8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Předběžný výsledek Česká republika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77" y="1455643"/>
            <a:ext cx="8292352" cy="450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4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Závěry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13" y="1223963"/>
            <a:ext cx="8069262" cy="5280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i="1" dirty="0" smtClean="0"/>
              <a:t>společenské náklady na </a:t>
            </a:r>
            <a:r>
              <a:rPr lang="cs-CZ" sz="2800" b="1" i="1" dirty="0" smtClean="0">
                <a:solidFill>
                  <a:schemeClr val="accent2"/>
                </a:solidFill>
              </a:rPr>
              <a:t>užívání nelegálních drog</a:t>
            </a:r>
            <a:r>
              <a:rPr lang="cs-CZ" sz="2800" i="1" dirty="0" smtClean="0"/>
              <a:t> jsou ve výši </a:t>
            </a:r>
            <a:r>
              <a:rPr lang="cs-CZ" sz="2800" b="1" i="1" dirty="0" smtClean="0"/>
              <a:t>1/2 nákladů na užívání alkoholu</a:t>
            </a:r>
            <a:r>
              <a:rPr lang="cs-CZ" sz="2800" i="1" dirty="0" smtClean="0"/>
              <a:t> a </a:t>
            </a:r>
            <a:r>
              <a:rPr lang="cs-CZ" sz="2800" b="1" i="1" dirty="0" smtClean="0"/>
              <a:t>1/3 užívání tabáku</a:t>
            </a:r>
          </a:p>
          <a:p>
            <a:pPr>
              <a:lnSpc>
                <a:spcPct val="80000"/>
              </a:lnSpc>
            </a:pPr>
            <a:r>
              <a:rPr lang="cs-CZ" sz="2800" i="1" dirty="0" smtClean="0"/>
              <a:t>v průměru </a:t>
            </a:r>
            <a:r>
              <a:rPr lang="cs-CZ" sz="2800" b="1" i="1" dirty="0" smtClean="0"/>
              <a:t>1/3 nákladů spojených</a:t>
            </a:r>
            <a:r>
              <a:rPr lang="cs-CZ" sz="2800" i="1" dirty="0" smtClean="0"/>
              <a:t> s užíváním drog spadá pod </a:t>
            </a:r>
            <a:r>
              <a:rPr lang="cs-CZ" sz="2800" b="1" i="1" dirty="0" smtClean="0">
                <a:solidFill>
                  <a:schemeClr val="accent2"/>
                </a:solidFill>
              </a:rPr>
              <a:t>vymáhání práva</a:t>
            </a:r>
            <a:r>
              <a:rPr lang="cs-CZ" sz="2800" i="1" dirty="0" smtClean="0"/>
              <a:t> X </a:t>
            </a:r>
            <a:r>
              <a:rPr lang="cs-CZ" sz="2800" i="1" dirty="0" smtClean="0">
                <a:solidFill>
                  <a:srgbClr val="FF0000"/>
                </a:solidFill>
              </a:rPr>
              <a:t>v ČR cca 80 % (stejně jako studie PAD COI 1998)</a:t>
            </a:r>
          </a:p>
          <a:p>
            <a:pPr>
              <a:lnSpc>
                <a:spcPct val="80000"/>
              </a:lnSpc>
            </a:pPr>
            <a:endParaRPr lang="cs-CZ" sz="2800" i="1" dirty="0" smtClean="0"/>
          </a:p>
          <a:p>
            <a:pPr>
              <a:lnSpc>
                <a:spcPct val="80000"/>
              </a:lnSpc>
            </a:pPr>
            <a:r>
              <a:rPr lang="cs-CZ" sz="2800" b="1" i="1" dirty="0" smtClean="0"/>
              <a:t>nelegální drogy v ČR</a:t>
            </a:r>
            <a:r>
              <a:rPr lang="cs-CZ" sz="2800" i="1" dirty="0" smtClean="0"/>
              <a:t>: prostředky na snižování poptávky v porovnání s alkoholem a tabákem = nižší náklady na onemocnění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i="1" dirty="0" smtClean="0">
                <a:solidFill>
                  <a:schemeClr val="accent2"/>
                </a:solidFill>
                <a:cs typeface="Arial" charset="0"/>
              </a:rPr>
              <a:t>→ </a:t>
            </a:r>
            <a:r>
              <a:rPr lang="cs-CZ" sz="2800" i="1" dirty="0" smtClean="0">
                <a:cs typeface="Arial" charset="0"/>
              </a:rPr>
              <a:t>v rozporu s veřejným míněním studie společenských nákladů hodnotí</a:t>
            </a:r>
            <a:r>
              <a:rPr lang="cs-CZ" sz="2800" i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cs-CZ" sz="2800" b="1" i="1" dirty="0" smtClean="0">
                <a:solidFill>
                  <a:schemeClr val="accent2"/>
                </a:solidFill>
                <a:cs typeface="Arial" charset="0"/>
              </a:rPr>
              <a:t>tabák jako největší zátěž pro společnost</a:t>
            </a:r>
            <a:r>
              <a:rPr lang="cs-CZ" sz="2800" i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cs-CZ" sz="2800" i="1" dirty="0" smtClean="0">
                <a:cs typeface="Arial" charset="0"/>
              </a:rPr>
              <a:t>(nemocnost, úmrtnost)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i="1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98563"/>
            <a:ext cx="8620125" cy="53673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Thomas, G., &amp; Davis, C., G. (2006). Comparing the Percieved Seriousness and Actual Costs of Substance Abuse in Canada: Analysis drawn from the 2004 Canadian Addiction Survey. Journal,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Single E, Collins D, Easton B, Harwood H, Lapsley H, Kopp P. The International Guidelines for Estimating the Costs of Substance Abuse. New York: WHO; 2003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Single E, Easton B, Collins D, Harwood H, Lapsley H, Maynard A. The International Guidelines for Estimating the Costs of Substance Abuse. . Ottawa: Canadian Centre on Substance Abuse.; 1996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Rehm J, Baliunas D, Brochu S, Fischer B, Gnam W, Patra J, et al. The Costs of Substance Abuse in Canada 2002. Abuse CCfS, editor.; 2006.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Collins D, Lapsley H. The costs of tobacco, alcohol and illicit drug abuse to Australian society in 2004/05; 2008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Collins DJ, Lapsley H, M. The social costs of drug abuse in Australia in 1988 and 1992. Health. CDoHSa, editor.; 1996.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Collins DJ, Lapsley HM. Counting the cost: estimates of the social costs of drug abuse in Australia in 1998-9. Canberra: Commonwealth of Australia 2002; 2002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Single E, Robson L, Xie X, Rehm J. The economic costs of alcohol, tobacco and illicit drugs in Canada, 1992. Addiction. 1998;93(7):991-1006.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Zábranský T, Mravčík V, Gajdošíková H, Kalina K, Vopravil J. Ekonomické náklady společnosti na zneužívání nelegálních ("pouličních") drog v České republice 1998 [The Social Costs of Illicit Drugs Abuse in Czech Republic 1998]. . Adiktologie Supplementum [Vybrané substudie analýzy dopadů novelizace drogové legislativy v ČR / Selected Substudies of the Impact Analysis Project of New Drugs Legislation in The Czech Republic]. 2001;1:142-89.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Fenoglio P, Parel V, Kopp P. The social cost of alcohol, tobacco and illicit drugs in France, 1997. Eur Addict Res, 9, 18-28. Eur Addict Res. 2003;9:18-28.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Ruff LK, Volmer T, Nowak D, Meyer A. The economic impact of smoking in Germany. Eur Respir J 2000;16:385 - 90.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Konnopka A, Konig H-H. Direct and Indirect Costs Attributable to Alcohol Consumption in Germany. Pharmacoeconomics. 2007;25(7):605 - 18.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Origer A. Le coût économique direct de la politique et des interventions publiques en matière d’usage illicite de drogues au Grand-Duché de Luxembourg, Annee budgetaire 1999. CRP-Santé. PfOL-, editor. Luxembourg; 2002.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1123950"/>
            <a:ext cx="8901112" cy="5253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Easton B. The Social Costs of Tobacco Use and Alcohol Misuse. Wellington, New Zealand; 1997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Xie X, Rehm J, Single E, Robson L, Paul J. The Economic Costs of Alcohol Abuse in Ontario. Pharmacological Research. 1998;37(3).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Gnam W, Sarnocinska-Hart A, Mustard C, Rush B, Lin E. The Economic Costs of Mental Disorders and Alcohol, Tobacco, and Illicit Drug Ause in Ontario: A Cost-of-Illness Study; 2006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Sieroslawski J, Bukowska B. Estimating the Social Cost of Substance Abuse of Illegal Drugs in Poland. Strasbourg: Council of Europe, Pompidou Group.; 2003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Consultants CHE. Alcohol Misuse in Scotland Trends and Costs. Edinburgh; 2001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Fazey C. Sociálne a ekonomické náklady spojené so zneužívaním nelegálnych drog v Slovenskej republike; 2005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Garcia-Altes A, Olle JM, Antonanzas F, Colom J. The social cost of illegal drug consumption in Spain. . Addiction. 2002;97:1145-53.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Johansson CP, Jarl J, Eriksson A, Eriksson M, Gerdtham UG, Hemstrom J, et al. The Social Costs o Alcohol in Sweden 2002. Social Research on Alcohol and Drugs SU, editor. Stockholm; 2006.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Vitale S, Priez F, Jeanrenaud C. The social cost of smoking in Switzerland: estimation for 1995. In: Institut de recherches économiques et régionales UoN, Switzerland, Health SFOoP, editors.; 1998.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Jeanrenaud C, Priez F, Pellegrini S, Chevrou-Severac H, Vitale S. Le Cout Social de L´abus d´alcool en Suisse. Institut de recherches économiques et régionales UoN, Switzerland, editor.; 2003.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Jeanrenaud C, Pellegrini S, Widmer G. Le cout social de la consommationde drogues illegales en Suisse. Institut de recherches économiques et régionales UoN, Switzerland, editor.; 2005.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McKenna M, Chick J, Buxton M, Howlett H, Patience D, Ritson B. The Secatt Suvey: I. The Costs and Consequences of Alcoholism. Alcohol and Alcoholism. 1996;31(6):565-76.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Healey A, Knapp M, Astin J, Gossop M, Marsden J, Stewart D, et al. Economic burden of drug dependency. British Journal of Psychiatry. 1998;173:160-5.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NDCP. The Economic Costs of Drug ause in the United States 1992 - 1998: Executive Office of the President Office of National Drug Control Policy; 2001 Contract No.: Document Number|.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Harwood H. Cost estimates for alcohol and drug abuse. Addiction. 1999;94(5):631-47.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300" smtClean="0"/>
              <a:t>Nicosia N, Pacula R, Kilmer B, Lundberg R, Chiesa J. The Economic Cost of Methamphetamine Use in the United States, 2005. RAND DPRC, editor.</a:t>
            </a:r>
          </a:p>
          <a:p>
            <a:pPr>
              <a:lnSpc>
                <a:spcPct val="80000"/>
              </a:lnSpc>
            </a:pPr>
            <a:endParaRPr lang="cs-CZ" sz="1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smtClean="0"/>
              <a:t>Koncept společenských nákladů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136650"/>
            <a:ext cx="8520113" cy="5424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u="sng" smtClean="0"/>
              <a:t>SPOLEČENSKÉ NÁKLADY JSOU: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A/ náklady obětované příležitosti: </a:t>
            </a:r>
            <a:r>
              <a:rPr lang="cs-CZ" sz="2400" smtClean="0"/>
              <a:t>jaké zdroje by společnost měla k dispozici, kdyby neexistovalo užívání návykových látek </a:t>
            </a:r>
            <a:endParaRPr lang="cs-CZ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B/ externí náklady: </a:t>
            </a:r>
            <a:r>
              <a:rPr lang="cs-CZ" sz="2400" i="1" smtClean="0"/>
              <a:t>uživatelé NL uvalují na společnost (státní i veřejné rozpočty) i samy sebe; nezahrnuty do pořizovací ceny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chemeClr val="accent2"/>
                </a:solidFill>
              </a:rPr>
              <a:t>	X </a:t>
            </a:r>
            <a:r>
              <a:rPr lang="cs-CZ" sz="2400" i="1" smtClean="0">
                <a:solidFill>
                  <a:schemeClr val="accent2"/>
                </a:solidFill>
              </a:rPr>
              <a:t>nikoli náklady na pořízení NL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chemeClr val="accent2"/>
                </a:solidFill>
              </a:rPr>
              <a:t>	</a:t>
            </a:r>
            <a:endParaRPr lang="cs-CZ" sz="2400" i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C/ ekonomické náklady:</a:t>
            </a:r>
            <a:r>
              <a:rPr lang="cs-CZ" sz="2400" smtClean="0"/>
              <a:t> </a:t>
            </a:r>
            <a:r>
              <a:rPr lang="cs-CZ" sz="2400" i="1" smtClean="0"/>
              <a:t>ne přerozdělování</a:t>
            </a:r>
            <a:r>
              <a:rPr lang="cs-CZ" sz="2400" smtClean="0"/>
              <a:t> (tj. </a:t>
            </a:r>
            <a:r>
              <a:rPr lang="cs-CZ" sz="2400" b="1" i="1" smtClean="0"/>
              <a:t>NE</a:t>
            </a:r>
            <a:r>
              <a:rPr lang="cs-CZ" sz="2400" smtClean="0"/>
              <a:t> daně a sociální dávky, </a:t>
            </a:r>
            <a:r>
              <a:rPr lang="cs-CZ" sz="2400" b="1" i="1" smtClean="0"/>
              <a:t>ANO</a:t>
            </a:r>
            <a:r>
              <a:rPr lang="cs-CZ" sz="2400" smtClean="0"/>
              <a:t> hodnota lidského života, viz. studie Phillip Morris 2001)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chemeClr val="accent2"/>
                </a:solidFill>
              </a:rPr>
              <a:t>X </a:t>
            </a:r>
            <a:r>
              <a:rPr lang="cs-CZ" sz="2400" i="1" smtClean="0">
                <a:solidFill>
                  <a:schemeClr val="accent2"/>
                </a:solidFill>
              </a:rPr>
              <a:t>nejen náklady státního rozpočtu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9113" y="2112963"/>
            <a:ext cx="5821362" cy="3006725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chemeClr val="tx1"/>
                </a:solidFill>
              </a:rPr>
              <a:t>Děkuji za pozornost!</a:t>
            </a:r>
            <a:br>
              <a:rPr lang="cs-CZ" sz="2800" smtClean="0">
                <a:solidFill>
                  <a:schemeClr val="tx1"/>
                </a:solidFill>
              </a:rPr>
            </a:br>
            <a:r>
              <a:rPr lang="cs-CZ" sz="2800" smtClean="0">
                <a:solidFill>
                  <a:schemeClr val="tx1"/>
                </a:solidFill>
              </a:rPr>
              <a:t/>
            </a:r>
            <a:br>
              <a:rPr lang="cs-CZ" sz="2800" smtClean="0">
                <a:solidFill>
                  <a:schemeClr val="tx1"/>
                </a:solidFill>
              </a:rPr>
            </a:br>
            <a:r>
              <a:rPr lang="cs-CZ" sz="2400" b="0" i="1" smtClean="0">
                <a:solidFill>
                  <a:schemeClr val="tx1"/>
                </a:solidFill>
              </a:rPr>
              <a:t>belackova@adiktologie.cz</a:t>
            </a:r>
            <a:endParaRPr lang="cs-CZ" sz="2400" b="0" i="1" u="sng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Cost of Illness studie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1092200"/>
            <a:ext cx="8739188" cy="50625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i="1" smtClean="0"/>
              <a:t>mezinárodní směrnice WHO</a:t>
            </a:r>
            <a:r>
              <a:rPr lang="cs-CZ" sz="2400" smtClean="0"/>
              <a:t>: </a:t>
            </a:r>
            <a:r>
              <a:rPr lang="cs-CZ" sz="2400" b="1" smtClean="0"/>
              <a:t>The International Guidelines for Estimating the Costs of Substance Abuse (Single, 1996 a 2003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i="1" u="sng" smtClean="0"/>
              <a:t>VÝHODY: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(i) srovnatelnost mezi jednotlivými látkami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>
                <a:cs typeface="Arial" charset="0"/>
              </a:rPr>
              <a:t>	→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chemeClr val="accent2"/>
                </a:solidFill>
              </a:rPr>
              <a:t>TABÁK vs. ALKOHOL vs. NELEGÁLNÍ DROGY</a:t>
            </a:r>
            <a:endParaRPr lang="cs-CZ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(iii) srovnatelnost mezi zeměmi a drogovými politikami (</a:t>
            </a:r>
            <a:r>
              <a:rPr lang="cs-CZ" sz="2400" i="1" smtClean="0">
                <a:solidFill>
                  <a:schemeClr val="accent2"/>
                </a:solidFill>
              </a:rPr>
              <a:t>?</a:t>
            </a:r>
            <a:r>
              <a:rPr lang="cs-CZ" sz="2400" smtClean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(ii) zjištění struktury nákladů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>
                <a:cs typeface="Arial" charset="0"/>
              </a:rPr>
              <a:t>	→ </a:t>
            </a:r>
            <a:r>
              <a:rPr lang="cs-CZ" sz="2400" i="1" smtClean="0">
                <a:solidFill>
                  <a:schemeClr val="accent2"/>
                </a:solidFill>
              </a:rPr>
              <a:t>léčba vs. vymáhání práva</a:t>
            </a:r>
            <a:endParaRPr lang="cs-CZ" sz="2400" i="1" smtClean="0">
              <a:solidFill>
                <a:schemeClr val="accent2"/>
              </a:solidFill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i="1" u="sng" smtClean="0"/>
              <a:t>NEVÝHODY: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(i) struktura nevhodná pro </a:t>
            </a:r>
            <a:r>
              <a:rPr lang="cs-CZ" sz="2400" i="1" smtClean="0">
                <a:solidFill>
                  <a:schemeClr val="accent2"/>
                </a:solidFill>
              </a:rPr>
              <a:t>analýzu efektivnosti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	</a:t>
            </a:r>
            <a:r>
              <a:rPr lang="cs-CZ" sz="2400" smtClean="0">
                <a:cs typeface="Arial" charset="0"/>
              </a:rPr>
              <a:t>→ </a:t>
            </a:r>
            <a:r>
              <a:rPr lang="cs-CZ" sz="2400" i="1" smtClean="0">
                <a:cs typeface="Arial" charset="0"/>
              </a:rPr>
              <a:t>nepoužívá „Reuterovu“ klasifikaci (léčba, prevence, harm reduction, vymáhání práva); příčina vs. následek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smtClean="0"/>
              <a:t>(ii) nedodržovány !!! (data dle dostupnosti a systému)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i="1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smtClean="0"/>
              <a:t>Členění nákladů v COI studiích</a:t>
            </a:r>
          </a:p>
        </p:txBody>
      </p:sp>
      <p:graphicFrame>
        <p:nvGraphicFramePr>
          <p:cNvPr id="82041" name="Group 121"/>
          <p:cNvGraphicFramePr>
            <a:graphicFrameLocks noGrp="1"/>
          </p:cNvGraphicFramePr>
          <p:nvPr>
            <p:ph sz="half" idx="2"/>
          </p:nvPr>
        </p:nvGraphicFramePr>
        <p:xfrm>
          <a:off x="115888" y="1012825"/>
          <a:ext cx="9028112" cy="5722303"/>
        </p:xfrm>
        <a:graphic>
          <a:graphicData uri="http://schemas.openxmlformats.org/drawingml/2006/table">
            <a:tbl>
              <a:tblPr/>
              <a:tblGrid>
                <a:gridCol w="2351087"/>
                <a:gridCol w="2844800"/>
                <a:gridCol w="3832225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endParaRPr kumimoji="0" 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cs-CZ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PŘÍMÉ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cs-CZ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NEPŘÍMÉ (ušlá produktivita)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5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cs-CZ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 Zdravotnictví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Služby pro uživatele návykových látek</a:t>
                      </a:r>
                    </a:p>
                    <a:p>
                      <a:pPr marL="914400" marR="0" lvl="1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Arial" charset="0"/>
                        <a:buChar char="→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léčba, HR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B.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Léčba </a:t>
                      </a: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přiřaditelných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stavů</a:t>
                      </a:r>
                    </a:p>
                    <a:p>
                      <a:pPr marL="914400" marR="0" lvl="1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Arial" charset="0"/>
                        <a:buChar char="→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akutní a chronické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LcParenR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spojená s morbiditou</a:t>
                      </a:r>
                    </a:p>
                    <a:p>
                      <a:pPr marL="914400" marR="0" lvl="1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Arial" charset="0"/>
                        <a:buChar char="→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 v léčbě (residenční i ambulantní) a neschopnosti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LcParenR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spojená s </a:t>
                      </a: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mortalitou</a:t>
                      </a:r>
                    </a:p>
                    <a:p>
                      <a:pPr marL="914400" marR="0" lvl="1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Arial" charset="0"/>
                        <a:buChar char="→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human capital approach (ušlá mzda) popř. ztracená léta života (QALYs): </a:t>
                      </a: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NEHMOTNÉ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3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cs-CZ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 Vymáhání práva (primární a sekundární kriminalita)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Policie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Soudy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Státní zastupitelství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Vězení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LcParenR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spojená s uvězněním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LcParenR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spojená s morbiditou a mortalitou obětí (dopravní nehody, násilné trestné činy)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cs-CZ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 Jiné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endParaRPr kumimoji="0" lang="cs-CZ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endParaRPr kumimoji="0" lang="cs-CZ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Výzkum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Prevence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Požáry apod.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UcPeriod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Transakční 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LcParenR"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snížená produktivita na pracovišti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AutoNum type="alphaLcParenR"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kriminální kariéry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participace na černém trhu aj.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„</a:t>
            </a:r>
            <a:r>
              <a:rPr lang="cs-CZ" sz="4000" dirty="0"/>
              <a:t>Zdravotnictví“ – léčba závislostí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211263"/>
            <a:ext cx="8567737" cy="5321300"/>
          </a:xfrm>
        </p:spPr>
        <p:txBody>
          <a:bodyPr/>
          <a:lstStyle/>
          <a:p>
            <a:r>
              <a:rPr lang="cs-CZ" sz="2400" i="1" u="sng"/>
              <a:t>Systém péče (RVKPP, výr. zpráva, rozpočty ministerstev)</a:t>
            </a:r>
          </a:p>
          <a:p>
            <a:pPr>
              <a:buFontTx/>
              <a:buNone/>
            </a:pPr>
            <a:r>
              <a:rPr lang="cs-CZ" sz="2400"/>
              <a:t>A/ náklady na systém péče v ČR</a:t>
            </a:r>
          </a:p>
          <a:p>
            <a:pPr>
              <a:buFontTx/>
              <a:buNone/>
            </a:pPr>
            <a:r>
              <a:rPr lang="cs-CZ" sz="2400"/>
              <a:t>a/ čas strávený v léčbě  </a:t>
            </a:r>
          </a:p>
          <a:p>
            <a:pPr lvl="1"/>
            <a:r>
              <a:rPr lang="cs-CZ" sz="2000" i="1"/>
              <a:t>Jak detailní data jsou k dispozici? Víme, jak dlouho je kdo v léčbě?</a:t>
            </a:r>
          </a:p>
          <a:p>
            <a:pPr lvl="1">
              <a:buFontTx/>
              <a:buNone/>
            </a:pPr>
            <a:endParaRPr lang="cs-CZ" sz="2000" i="1"/>
          </a:p>
          <a:p>
            <a:r>
              <a:rPr lang="cs-CZ" sz="2400" i="1" u="sng"/>
              <a:t>Zdravotnická zařízení pro léčbu závislostí (výkony od VZP?)</a:t>
            </a:r>
          </a:p>
          <a:p>
            <a:pPr>
              <a:buFontTx/>
              <a:buNone/>
            </a:pPr>
            <a:r>
              <a:rPr lang="cs-CZ" sz="2400"/>
              <a:t>A/ náklady na léčbu v rámci zdravotnictví – celá zařízení (ÚZIS) nebo výkony?</a:t>
            </a:r>
          </a:p>
          <a:p>
            <a:pPr>
              <a:buFontTx/>
              <a:buNone/>
            </a:pPr>
            <a:r>
              <a:rPr lang="cs-CZ" sz="2400"/>
              <a:t>a/ čas strávený v léčbě</a:t>
            </a:r>
          </a:p>
          <a:p>
            <a:pPr lvl="1"/>
            <a:r>
              <a:rPr lang="cs-CZ" sz="2000" i="1"/>
              <a:t>Pouze VZP nebo všechny pojišťovny?</a:t>
            </a:r>
          </a:p>
          <a:p>
            <a:pPr lvl="1"/>
            <a:r>
              <a:rPr lang="cs-CZ" sz="2000" i="1"/>
              <a:t>Jiný zdroj dat?</a:t>
            </a:r>
          </a:p>
          <a:p>
            <a:pPr lvl="1">
              <a:buFontTx/>
              <a:buNone/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1Ba,b/ Zdravotnictví – přiřaditelné stavy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258888"/>
            <a:ext cx="8580437" cy="5192712"/>
          </a:xfrm>
        </p:spPr>
        <p:txBody>
          <a:bodyPr/>
          <a:lstStyle/>
          <a:p>
            <a:r>
              <a:rPr lang="cs-CZ" sz="2400" i="1" u="sng" dirty="0" smtClean="0"/>
              <a:t>Identifikace diagnóz dle MKN10  </a:t>
            </a:r>
          </a:p>
          <a:p>
            <a:pPr lvl="2"/>
            <a:r>
              <a:rPr lang="cs-CZ" sz="2000" i="1" dirty="0" smtClean="0"/>
              <a:t>Australská studie (Dallas, </a:t>
            </a:r>
            <a:r>
              <a:rPr lang="cs-CZ" sz="2000" i="1" dirty="0" err="1" smtClean="0"/>
              <a:t>English</a:t>
            </a:r>
            <a:r>
              <a:rPr lang="cs-CZ" sz="2000" i="1" dirty="0" smtClean="0"/>
              <a:t>) je v MKN9: obecně považováno za nepřevoditelné</a:t>
            </a:r>
          </a:p>
          <a:p>
            <a:r>
              <a:rPr lang="cs-CZ" sz="2400" i="1" u="sng" dirty="0" smtClean="0"/>
              <a:t>Etiologické frakce</a:t>
            </a:r>
          </a:p>
          <a:p>
            <a:pPr lvl="2"/>
            <a:r>
              <a:rPr lang="cs-CZ" sz="2000" i="1" dirty="0" smtClean="0"/>
              <a:t>přepočet úkol pro začátek roku 2010 – nyní brát v potaz, ale není prioritou</a:t>
            </a:r>
          </a:p>
          <a:p>
            <a:pPr lvl="2"/>
            <a:r>
              <a:rPr lang="cs-CZ" sz="2000" i="1" dirty="0" smtClean="0"/>
              <a:t>nestačí vedlejší diagnóza</a:t>
            </a:r>
          </a:p>
          <a:p>
            <a:r>
              <a:rPr lang="cs-CZ" sz="2400" i="1" u="sng" dirty="0" smtClean="0"/>
              <a:t>Zdravotnická zařízení pro léčbu závislostí (výkony od VZP?)</a:t>
            </a:r>
          </a:p>
          <a:p>
            <a:pPr>
              <a:buFontTx/>
              <a:buNone/>
            </a:pPr>
            <a:r>
              <a:rPr lang="cs-CZ" sz="2400" dirty="0" smtClean="0"/>
              <a:t>A/ náklady na léčbu v rámci zdravotnictví </a:t>
            </a:r>
          </a:p>
          <a:p>
            <a:pPr>
              <a:buFontTx/>
              <a:buNone/>
            </a:pPr>
            <a:r>
              <a:rPr lang="cs-CZ" sz="2400" dirty="0" smtClean="0"/>
              <a:t>a/ čas strávený v léčbě</a:t>
            </a:r>
          </a:p>
          <a:p>
            <a:pPr marL="342900" lvl="1" indent="-342900"/>
            <a:r>
              <a:rPr lang="cs-CZ" sz="2400" b="1" i="1" dirty="0">
                <a:solidFill>
                  <a:schemeClr val="accent2"/>
                </a:solidFill>
              </a:rPr>
              <a:t>žádost o náklady na přiřaditelná onemocnění</a:t>
            </a:r>
          </a:p>
          <a:p>
            <a:pPr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Náklady </a:t>
            </a:r>
            <a:r>
              <a:rPr lang="cs-CZ" sz="4000" dirty="0"/>
              <a:t>spojené s mortalitou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13" y="1484313"/>
            <a:ext cx="8069262" cy="4948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i="1"/>
              <a:t>ztracená produktivita v daném roce (srovnatelnost s HDP)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i="1"/>
              <a:t>→ </a:t>
            </a:r>
            <a:r>
              <a:rPr lang="cs-CZ" sz="2800" b="1" i="1">
                <a:solidFill>
                  <a:schemeClr val="accent2"/>
                </a:solidFill>
              </a:rPr>
              <a:t>IDEÁLNĚ:</a:t>
            </a:r>
            <a:r>
              <a:rPr lang="cs-CZ" sz="2800" i="1"/>
              <a:t> </a:t>
            </a:r>
            <a:r>
              <a:rPr lang="cs-CZ" sz="2800" i="1">
                <a:solidFill>
                  <a:srgbClr val="0F4337"/>
                </a:solidFill>
              </a:rPr>
              <a:t>sociodemografické charakteristiky všech (nemocní, oběti, vězni..)</a:t>
            </a:r>
          </a:p>
          <a:p>
            <a:pPr>
              <a:lnSpc>
                <a:spcPct val="80000"/>
              </a:lnSpc>
            </a:pPr>
            <a:r>
              <a:rPr lang="cs-CZ" sz="2800" i="1"/>
              <a:t>jak dále vyjádřit hodnotu lidského života?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i="1"/>
              <a:t>Protiargumenty:</a:t>
            </a:r>
          </a:p>
          <a:p>
            <a:pPr>
              <a:lnSpc>
                <a:spcPct val="80000"/>
              </a:lnSpc>
            </a:pPr>
            <a:r>
              <a:rPr lang="cs-CZ" sz="2400"/>
              <a:t>zemřelého nahradí nezaměstnaný, zvažovat jen náklady na náhradu</a:t>
            </a:r>
          </a:p>
          <a:p>
            <a:pPr>
              <a:lnSpc>
                <a:spcPct val="80000"/>
              </a:lnSpc>
            </a:pPr>
            <a:r>
              <a:rPr lang="cs-CZ" sz="2400"/>
              <a:t>zemřelý nesnižuje HDP na hlavu</a:t>
            </a:r>
          </a:p>
          <a:p>
            <a:pPr>
              <a:lnSpc>
                <a:spcPct val="80000"/>
              </a:lnSpc>
            </a:pPr>
            <a:r>
              <a:rPr lang="cs-CZ" sz="2400"/>
              <a:t>produktivita uživatelů drog nižší než neuživatelů?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i="1"/>
              <a:t>DÁLE:</a:t>
            </a:r>
            <a:r>
              <a:rPr lang="cs-CZ" sz="2400" i="1"/>
              <a:t> nejen pracující, ale i domácí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Přehled mezinárodních studií % HDP</a:t>
            </a:r>
          </a:p>
        </p:txBody>
      </p:sp>
      <p:graphicFrame>
        <p:nvGraphicFramePr>
          <p:cNvPr id="119778" name="Group 2018"/>
          <p:cNvGraphicFramePr>
            <a:graphicFrameLocks noGrp="1"/>
          </p:cNvGraphicFramePr>
          <p:nvPr>
            <p:ph idx="1"/>
          </p:nvPr>
        </p:nvGraphicFramePr>
        <p:xfrm>
          <a:off x="290513" y="742950"/>
          <a:ext cx="8853487" cy="5755641"/>
        </p:xfrm>
        <a:graphic>
          <a:graphicData uri="http://schemas.openxmlformats.org/drawingml/2006/table">
            <a:tbl>
              <a:tblPr/>
              <a:tblGrid>
                <a:gridCol w="1862137"/>
                <a:gridCol w="1131888"/>
                <a:gridCol w="1304925"/>
                <a:gridCol w="1230312"/>
                <a:gridCol w="3324225"/>
              </a:tblGrid>
              <a:tr h="4048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DROGY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ALKOHOL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Australia 1992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0,28%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1,70%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J. Collins &amp; Lapsley, 1996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Australia 1998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1,69%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 J.  Collins &amp; Lapsley, 2002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Australia 2004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1,19%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 Collins &amp; Lapsley, 2008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Canada 1992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1,07%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Eric Single, Robson, Xie, &amp; Rehm, 1998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Canada 2002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2,13%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Rehm et al., 2006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Czech republic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Zábranský, Mravčík, Gajdošíková, Kalina, 2001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France 1997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1,27%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cs-CZ" altLang="zh-CN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Fenoglio, Parel, &amp; Kopp, 2003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Germany 1996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3,31%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Ruff, Volmer, Nowak, &amp; Meyer, 2000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Germany 2002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Konnopka &amp; Konig, 2007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Luxembourg 1999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0,12%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Origer, 2002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New Zealand 1990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Ontario 1992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1,02%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Xie, Rehm, Single, Robson, &amp; Paul, 1998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Ontario 2000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Gnam, Sarnocinska-Hart, Mustard, Rush, &amp; Lin, 2006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Poland 2000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Sieroslawski &amp; Bukowska, 2003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Scotland 2001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0,91%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Consultants, 2001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Slovakia 2004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Fazey, 2005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Spain 1997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Garcia-Altes, Olle, Antonanzas, &amp; Colom, 2002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Sweden 2002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0,46%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Johansson et al., 2006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Switzerland 1995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Vitale, Priez, &amp; Jeanrenaud, 1998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Switzerland 1998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Jeanrenaud, Priez, Pellegrini, Chevrou-Sev, 2003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Switzerland 2000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0,43%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Jeanrenaud, Pellegrini, &amp; Widmer, 2005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UK 1995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1,67%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Healey et al., 1998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USA 1992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BatangChe" pitchFamily="49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1,51%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1,97%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NDCP, 2001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USA 1998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Harwood, 1999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BatangChe" pitchFamily="49" charset="-127"/>
                          <a:cs typeface="Arial" charset="0"/>
                        </a:rPr>
                        <a:t>USA 2005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0,19%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Nicosia, Pacula, Kilmer, Lundberg, &amp; Chiesa</a:t>
                      </a: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Srovnání zahraničních COI studií</a:t>
            </a:r>
          </a:p>
        </p:txBody>
      </p:sp>
      <p:sp>
        <p:nvSpPr>
          <p:cNvPr id="11267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347730" y="1290637"/>
          <a:ext cx="8500056" cy="504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-final">
  <a:themeElements>
    <a:clrScheme name="CA-final 14">
      <a:dk1>
        <a:srgbClr val="061B16"/>
      </a:dk1>
      <a:lt1>
        <a:srgbClr val="FFFFFF"/>
      </a:lt1>
      <a:dk2>
        <a:srgbClr val="061B16"/>
      </a:dk2>
      <a:lt2>
        <a:srgbClr val="808080"/>
      </a:lt2>
      <a:accent1>
        <a:srgbClr val="061B16"/>
      </a:accent1>
      <a:accent2>
        <a:srgbClr val="CF1513"/>
      </a:accent2>
      <a:accent3>
        <a:srgbClr val="FFFFFF"/>
      </a:accent3>
      <a:accent4>
        <a:srgbClr val="041511"/>
      </a:accent4>
      <a:accent5>
        <a:srgbClr val="AAABAB"/>
      </a:accent5>
      <a:accent6>
        <a:srgbClr val="BB1210"/>
      </a:accent6>
      <a:hlink>
        <a:srgbClr val="619208"/>
      </a:hlink>
      <a:folHlink>
        <a:srgbClr val="99CC00"/>
      </a:folHlink>
    </a:clrScheme>
    <a:fontScheme name="CA-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-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-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-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-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-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-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-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1B16"/>
        </a:accent1>
        <a:accent2>
          <a:srgbClr val="CF1513"/>
        </a:accent2>
        <a:accent3>
          <a:srgbClr val="FFFFFF"/>
        </a:accent3>
        <a:accent4>
          <a:srgbClr val="000000"/>
        </a:accent4>
        <a:accent5>
          <a:srgbClr val="AAABAB"/>
        </a:accent5>
        <a:accent6>
          <a:srgbClr val="BB1210"/>
        </a:accent6>
        <a:hlink>
          <a:srgbClr val="619208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-final 14">
        <a:dk1>
          <a:srgbClr val="061B16"/>
        </a:dk1>
        <a:lt1>
          <a:srgbClr val="FFFFFF"/>
        </a:lt1>
        <a:dk2>
          <a:srgbClr val="061B16"/>
        </a:dk2>
        <a:lt2>
          <a:srgbClr val="808080"/>
        </a:lt2>
        <a:accent1>
          <a:srgbClr val="061B16"/>
        </a:accent1>
        <a:accent2>
          <a:srgbClr val="CF1513"/>
        </a:accent2>
        <a:accent3>
          <a:srgbClr val="FFFFFF"/>
        </a:accent3>
        <a:accent4>
          <a:srgbClr val="041511"/>
        </a:accent4>
        <a:accent5>
          <a:srgbClr val="AAABAB"/>
        </a:accent5>
        <a:accent6>
          <a:srgbClr val="BB1210"/>
        </a:accent6>
        <a:hlink>
          <a:srgbClr val="619208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-final 14">
    <a:dk1>
      <a:srgbClr val="061B16"/>
    </a:dk1>
    <a:lt1>
      <a:srgbClr val="FFFFFF"/>
    </a:lt1>
    <a:dk2>
      <a:srgbClr val="061B16"/>
    </a:dk2>
    <a:lt2>
      <a:srgbClr val="808080"/>
    </a:lt2>
    <a:accent1>
      <a:srgbClr val="061B16"/>
    </a:accent1>
    <a:accent2>
      <a:srgbClr val="CF1513"/>
    </a:accent2>
    <a:accent3>
      <a:srgbClr val="FFFFFF"/>
    </a:accent3>
    <a:accent4>
      <a:srgbClr val="041511"/>
    </a:accent4>
    <a:accent5>
      <a:srgbClr val="AAABAB"/>
    </a:accent5>
    <a:accent6>
      <a:srgbClr val="BB1210"/>
    </a:accent6>
    <a:hlink>
      <a:srgbClr val="619208"/>
    </a:hlink>
    <a:folHlink>
      <a:srgbClr val="99CC00"/>
    </a:folHlink>
  </a:clrScheme>
  <a:fontScheme name="CA-fin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CA-final</Template>
  <TotalTime>3770</TotalTime>
  <Words>2097</Words>
  <Application>Microsoft Office PowerPoint</Application>
  <PresentationFormat>Předvádění na obrazovce (4:3)</PresentationFormat>
  <Paragraphs>321</Paragraphs>
  <Slides>20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CA-final</vt:lpstr>
      <vt:lpstr>Graf</vt:lpstr>
      <vt:lpstr>Společenské náklady užívání alkoholu, tabáku   a nelegálních drog výsledky mezinárodních  studií</vt:lpstr>
      <vt:lpstr>Koncept společenských nákladů</vt:lpstr>
      <vt:lpstr>Cost of Illness studie</vt:lpstr>
      <vt:lpstr>Členění nákladů v COI studiích</vt:lpstr>
      <vt:lpstr>„Zdravotnictví“ – léčba závislostí</vt:lpstr>
      <vt:lpstr>1Ba,b/ Zdravotnictví – přiřaditelné stavy</vt:lpstr>
      <vt:lpstr>Náklady spojené s mortalitou</vt:lpstr>
      <vt:lpstr>Přehled mezinárodních studií % HDP</vt:lpstr>
      <vt:lpstr>Srovnání zahraničních COI studií</vt:lpstr>
      <vt:lpstr>Výsledky COI studií (% HDP)</vt:lpstr>
      <vt:lpstr>Struktura nákladů v COI studiích</vt:lpstr>
      <vt:lpstr>Náklady na uživatele</vt:lpstr>
      <vt:lpstr>Přiřaditelné trestné činy</vt:lpstr>
      <vt:lpstr>Přiřaditelná onemocnění</vt:lpstr>
      <vt:lpstr>Předběžný výsledek Česká republika</vt:lpstr>
      <vt:lpstr>Předběžný výsledek Česká republika</vt:lpstr>
      <vt:lpstr>Závěry </vt:lpstr>
      <vt:lpstr>Použité zdroje</vt:lpstr>
      <vt:lpstr>Použité zdroje</vt:lpstr>
      <vt:lpstr>Děkuji za pozornost!  belackova@adiktologie.cz</vt:lpstr>
    </vt:vector>
  </TitlesOfParts>
  <Company>Centrum adiktologie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 Šejvl</dc:creator>
  <cp:lastModifiedBy>Vendy</cp:lastModifiedBy>
  <cp:revision>368</cp:revision>
  <dcterms:created xsi:type="dcterms:W3CDTF">2008-03-14T07:15:45Z</dcterms:created>
  <dcterms:modified xsi:type="dcterms:W3CDTF">2011-11-22T16:23:07Z</dcterms:modified>
</cp:coreProperties>
</file>