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9" r:id="rId4"/>
    <p:sldId id="260" r:id="rId5"/>
    <p:sldId id="263" r:id="rId6"/>
    <p:sldId id="258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3AF5AEA-8F06-458D-8350-8479A0B88BB3}" type="datetimeFigureOut">
              <a:rPr lang="cs-CZ" smtClean="0"/>
              <a:pPr/>
              <a:t>7.11.2011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145FDC8-EC4F-49C6-9A25-455FE73D70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inimalizacesikany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728192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latin typeface="Bookman Old Style" pitchFamily="18" charset="0"/>
                <a:cs typeface="Arial" pitchFamily="34" charset="0"/>
              </a:rPr>
              <a:t>OD SEMINÁŘŮ </a:t>
            </a:r>
            <a:br>
              <a:rPr lang="cs-CZ" sz="6000" b="1" dirty="0" smtClean="0">
                <a:latin typeface="Bookman Old Style" pitchFamily="18" charset="0"/>
                <a:cs typeface="Arial" pitchFamily="34" charset="0"/>
              </a:rPr>
            </a:br>
            <a:r>
              <a:rPr lang="cs-CZ" sz="6000" b="1" dirty="0" smtClean="0">
                <a:latin typeface="Bookman Old Style" pitchFamily="18" charset="0"/>
                <a:cs typeface="Arial" pitchFamily="34" charset="0"/>
              </a:rPr>
              <a:t>DO ŽIVOTA ŠKOLY</a:t>
            </a:r>
            <a:endParaRPr lang="cs-CZ" sz="6000" b="1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algn="l"/>
            <a:endParaRPr lang="cs-CZ" dirty="0" smtClean="0"/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www.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minimalizacesikany.cz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AISIS o.s., Kladno</a:t>
            </a:r>
          </a:p>
        </p:txBody>
      </p:sp>
      <p:pic>
        <p:nvPicPr>
          <p:cNvPr id="4" name="Picture 6" descr="MIS_logo_final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3573463"/>
            <a:ext cx="2087563" cy="1649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92D050"/>
                </a:solidFill>
              </a:rPr>
              <a:t>Co je Minimalizace šikany MiŠ?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projekt, který začal v roce 2005 </a:t>
            </a:r>
          </a:p>
          <a:p>
            <a:r>
              <a:rPr lang="cs-CZ" dirty="0" smtClean="0"/>
              <a:t>cílem je významně snížit šikanování na školách </a:t>
            </a:r>
          </a:p>
          <a:p>
            <a:r>
              <a:rPr lang="cs-CZ" dirty="0" smtClean="0"/>
              <a:t>určený pedagogům </a:t>
            </a:r>
          </a:p>
          <a:p>
            <a:r>
              <a:rPr lang="cs-CZ" dirty="0" smtClean="0"/>
              <a:t>dvě části – semináře a konzultace na škole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MiŠ v číslech: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/>
            <a:r>
              <a:rPr lang="cs-CZ" dirty="0" smtClean="0"/>
              <a:t>1</a:t>
            </a:r>
          </a:p>
          <a:p>
            <a:pPr algn="ctr"/>
            <a:r>
              <a:rPr lang="cs-CZ" dirty="0" smtClean="0"/>
              <a:t>100</a:t>
            </a:r>
          </a:p>
          <a:p>
            <a:pPr algn="ctr"/>
            <a:r>
              <a:rPr lang="cs-CZ" dirty="0" smtClean="0"/>
              <a:t>800</a:t>
            </a:r>
          </a:p>
          <a:p>
            <a:pPr algn="ctr"/>
            <a:r>
              <a:rPr lang="cs-CZ" dirty="0" smtClean="0"/>
              <a:t>1 000</a:t>
            </a:r>
          </a:p>
          <a:p>
            <a:pPr algn="ctr"/>
            <a:r>
              <a:rPr lang="cs-CZ" dirty="0" smtClean="0"/>
              <a:t>30 000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Co frekventanty čeká?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72 hodin školení </a:t>
            </a:r>
          </a:p>
          <a:p>
            <a:pPr lvl="2"/>
            <a:r>
              <a:rPr lang="cs-CZ" dirty="0" smtClean="0"/>
              <a:t> teorie podpořena vlastním zážitkem, zkušenostmi z praxe lektorů i ostatních frekventantů</a:t>
            </a:r>
          </a:p>
          <a:p>
            <a:pPr lvl="1"/>
            <a:r>
              <a:rPr lang="cs-CZ" dirty="0" smtClean="0"/>
              <a:t>4 moduly </a:t>
            </a:r>
          </a:p>
          <a:p>
            <a:pPr lvl="2"/>
            <a:r>
              <a:rPr lang="cs-CZ" dirty="0" smtClean="0"/>
              <a:t>A – bezpečné klima</a:t>
            </a:r>
          </a:p>
          <a:p>
            <a:pPr lvl="2"/>
            <a:r>
              <a:rPr lang="cs-CZ" dirty="0" smtClean="0"/>
              <a:t>B – šikana ze všech stran</a:t>
            </a:r>
          </a:p>
          <a:p>
            <a:pPr lvl="2"/>
            <a:r>
              <a:rPr lang="cs-CZ" dirty="0" smtClean="0"/>
              <a:t>C – řešení šikany</a:t>
            </a:r>
          </a:p>
          <a:p>
            <a:pPr lvl="2"/>
            <a:r>
              <a:rPr lang="cs-CZ" dirty="0" smtClean="0"/>
              <a:t>D – program proti šikaně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Seminář D a co dál?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40 hodin konzultací pro školu</a:t>
            </a:r>
          </a:p>
          <a:p>
            <a:pPr lvl="1"/>
            <a:r>
              <a:rPr lang="cs-CZ" dirty="0" smtClean="0"/>
              <a:t>pomoc při vytvoření a implementaci Programu proti šikaně, krizové </a:t>
            </a:r>
            <a:r>
              <a:rPr lang="cs-CZ" dirty="0" smtClean="0"/>
              <a:t>scénáře</a:t>
            </a:r>
          </a:p>
          <a:p>
            <a:pPr lvl="1"/>
            <a:r>
              <a:rPr lang="cs-CZ" dirty="0" smtClean="0"/>
              <a:t>pomoc </a:t>
            </a:r>
            <a:r>
              <a:rPr lang="cs-CZ" dirty="0" smtClean="0"/>
              <a:t>při vytipování rizikových míst</a:t>
            </a:r>
            <a:endParaRPr lang="cs-CZ" dirty="0" smtClean="0"/>
          </a:p>
          <a:p>
            <a:pPr lvl="1"/>
            <a:r>
              <a:rPr lang="cs-CZ" dirty="0" smtClean="0"/>
              <a:t>teoretické doškolení sborovny</a:t>
            </a:r>
          </a:p>
          <a:p>
            <a:pPr lvl="1"/>
            <a:r>
              <a:rPr lang="cs-CZ" dirty="0" smtClean="0"/>
              <a:t>motivace </a:t>
            </a:r>
            <a:r>
              <a:rPr lang="cs-CZ" dirty="0" smtClean="0"/>
              <a:t>sborovny</a:t>
            </a:r>
          </a:p>
          <a:p>
            <a:pPr lvl="1"/>
            <a:r>
              <a:rPr lang="cs-CZ" dirty="0" smtClean="0"/>
              <a:t>vedení třídnických hodin </a:t>
            </a:r>
            <a:endParaRPr lang="cs-CZ" dirty="0" smtClean="0"/>
          </a:p>
          <a:p>
            <a:pPr lvl="1"/>
            <a:r>
              <a:rPr lang="cs-CZ" dirty="0" smtClean="0"/>
              <a:t>konzultace </a:t>
            </a:r>
            <a:r>
              <a:rPr lang="cs-CZ" dirty="0" smtClean="0"/>
              <a:t>ohledně tříd s problémovým chováním</a:t>
            </a:r>
          </a:p>
          <a:p>
            <a:pPr lvl="1"/>
            <a:r>
              <a:rPr lang="cs-CZ" dirty="0" smtClean="0"/>
              <a:t>supervize</a:t>
            </a:r>
          </a:p>
          <a:p>
            <a:pPr lvl="1"/>
            <a:r>
              <a:rPr lang="cs-CZ" dirty="0" smtClean="0"/>
              <a:t>kulatý stůl</a:t>
            </a:r>
          </a:p>
          <a:p>
            <a:r>
              <a:rPr lang="cs-CZ" dirty="0" smtClean="0"/>
              <a:t>16 hodinový evaluační seminář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Co frekventanti získají?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M </a:t>
            </a:r>
            <a:r>
              <a:rPr lang="cs-CZ" sz="2000" dirty="0" err="1" smtClean="0"/>
              <a:t>ateriály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I </a:t>
            </a:r>
            <a:r>
              <a:rPr lang="cs-CZ" sz="2000" dirty="0" err="1" smtClean="0"/>
              <a:t>nformace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N </a:t>
            </a:r>
            <a:r>
              <a:rPr lang="cs-CZ" sz="2000" dirty="0" err="1" smtClean="0"/>
              <a:t>áhled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I </a:t>
            </a:r>
            <a:r>
              <a:rPr lang="cs-CZ" sz="2000" dirty="0" err="1" smtClean="0"/>
              <a:t>nspiraci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M </a:t>
            </a:r>
            <a:r>
              <a:rPr lang="cs-CZ" sz="2000" dirty="0" err="1" smtClean="0"/>
              <a:t>etody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A </a:t>
            </a:r>
            <a:r>
              <a:rPr lang="cs-CZ" sz="2000" dirty="0" err="1" smtClean="0"/>
              <a:t>ktivity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L </a:t>
            </a:r>
            <a:r>
              <a:rPr lang="cs-CZ" sz="2000" dirty="0" err="1" smtClean="0"/>
              <a:t>imity</a:t>
            </a:r>
            <a:endParaRPr lang="cs-CZ" sz="20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cs-CZ" sz="2400" dirty="0" smtClean="0">
                <a:solidFill>
                  <a:srgbClr val="FF0000"/>
                </a:solidFill>
              </a:rPr>
              <a:t>I </a:t>
            </a:r>
            <a:r>
              <a:rPr lang="cs-CZ" sz="2000" dirty="0" err="1" smtClean="0"/>
              <a:t>ntenzivní</a:t>
            </a:r>
            <a:r>
              <a:rPr lang="cs-CZ" sz="2000" dirty="0" smtClean="0"/>
              <a:t> 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cs-CZ" sz="2600" dirty="0" smtClean="0">
                <a:solidFill>
                  <a:srgbClr val="FF0000"/>
                </a:solidFill>
              </a:rPr>
              <a:t>Z </a:t>
            </a:r>
            <a:r>
              <a:rPr lang="cs-CZ" sz="2000" dirty="0" err="1" smtClean="0"/>
              <a:t>ážitek</a:t>
            </a:r>
            <a:endParaRPr lang="cs-CZ" sz="2000" dirty="0" smtClean="0"/>
          </a:p>
          <a:p>
            <a:pPr>
              <a:buNone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cs-CZ" sz="2600" dirty="0" smtClean="0">
                <a:solidFill>
                  <a:srgbClr val="FF0000"/>
                </a:solidFill>
              </a:rPr>
              <a:t>A</a:t>
            </a:r>
          </a:p>
          <a:p>
            <a:pPr>
              <a:buNone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cs-CZ" sz="2600" dirty="0" smtClean="0">
                <a:solidFill>
                  <a:srgbClr val="FF0000"/>
                </a:solidFill>
              </a:rPr>
              <a:t>C </a:t>
            </a:r>
            <a:r>
              <a:rPr lang="cs-CZ" sz="2000" dirty="0" smtClean="0"/>
              <a:t>vik</a:t>
            </a:r>
          </a:p>
          <a:p>
            <a:pPr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       E </a:t>
            </a:r>
            <a:r>
              <a:rPr lang="cs-CZ" sz="2000" dirty="0" err="1" smtClean="0"/>
              <a:t>rudovanost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03848" y="1628800"/>
            <a:ext cx="576064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Š</a:t>
            </a:r>
            <a:r>
              <a:rPr lang="cs-CZ" sz="2000" dirty="0" smtClean="0"/>
              <a:t>ikanu nelze vymítit</a:t>
            </a:r>
          </a:p>
          <a:p>
            <a:pPr>
              <a:buNone/>
            </a:pPr>
            <a:r>
              <a:rPr lang="cs-CZ" sz="2000" dirty="0" smtClean="0"/>
              <a:t>                          Lze ji </a:t>
            </a:r>
            <a:r>
              <a:rPr lang="cs-CZ" sz="2000" dirty="0" err="1" smtClean="0"/>
              <a:t>m</a:t>
            </a:r>
            <a:r>
              <a:rPr lang="cs-CZ" sz="2600" dirty="0" err="1" smtClean="0">
                <a:solidFill>
                  <a:srgbClr val="FF0000"/>
                </a:solidFill>
              </a:rPr>
              <a:t>I</a:t>
            </a:r>
            <a:r>
              <a:rPr lang="cs-CZ" sz="2000" dirty="0" err="1" smtClean="0"/>
              <a:t>nimalizovat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K</a:t>
            </a:r>
            <a:r>
              <a:rPr lang="cs-CZ" sz="2000" dirty="0" smtClean="0"/>
              <a:t>uchařka neexistuje</a:t>
            </a:r>
          </a:p>
          <a:p>
            <a:pPr>
              <a:buNone/>
            </a:pPr>
            <a:r>
              <a:rPr lang="cs-CZ" sz="2000" dirty="0" smtClean="0"/>
              <a:t>                     Sborovna = </a:t>
            </a:r>
            <a:r>
              <a:rPr lang="cs-CZ" sz="2000" dirty="0" err="1" smtClean="0"/>
              <a:t>te</a:t>
            </a:r>
            <a:r>
              <a:rPr lang="cs-CZ" sz="2600" dirty="0" err="1" smtClean="0">
                <a:solidFill>
                  <a:srgbClr val="FF0000"/>
                </a:solidFill>
              </a:rPr>
              <a:t>A</a:t>
            </a:r>
            <a:r>
              <a:rPr lang="cs-CZ" sz="2000" dirty="0" err="1" smtClean="0"/>
              <a:t>m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                          </a:t>
            </a:r>
            <a:r>
              <a:rPr lang="cs-CZ" sz="2000" dirty="0" err="1" smtClean="0"/>
              <a:t>Jed</a:t>
            </a:r>
            <a:r>
              <a:rPr lang="cs-CZ" sz="2600" dirty="0" err="1" smtClean="0">
                <a:solidFill>
                  <a:srgbClr val="FF0000"/>
                </a:solidFill>
              </a:rPr>
              <a:t>N</a:t>
            </a:r>
            <a:r>
              <a:rPr lang="cs-CZ" sz="2000" dirty="0" err="1" smtClean="0"/>
              <a:t>otnst</a:t>
            </a:r>
            <a:r>
              <a:rPr lang="cs-CZ" sz="2000" dirty="0" smtClean="0"/>
              <a:t> sborovny</a:t>
            </a:r>
          </a:p>
          <a:p>
            <a:pPr>
              <a:buNone/>
            </a:pPr>
            <a:r>
              <a:rPr lang="cs-CZ" sz="2000" dirty="0" smtClean="0"/>
              <a:t>   Pravidla školy platí pro </a:t>
            </a:r>
            <a:r>
              <a:rPr lang="cs-CZ" sz="2000" dirty="0" err="1" smtClean="0"/>
              <a:t>všechn</a:t>
            </a:r>
            <a:r>
              <a:rPr lang="cs-CZ" sz="2600" dirty="0" err="1" smtClean="0">
                <a:solidFill>
                  <a:srgbClr val="FF0000"/>
                </a:solidFill>
              </a:rPr>
              <a:t>Y</a:t>
            </a:r>
            <a:endParaRPr lang="cs-CZ" sz="2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7869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smtClean="0"/>
              <a:t>DĚKUJI ZA POZORNOST </a:t>
            </a:r>
            <a:r>
              <a:rPr lang="cs-CZ" sz="54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r>
              <a:rPr lang="cs-CZ" sz="5400" dirty="0" smtClean="0">
                <a:sym typeface="Wingdings" pitchFamily="2" charset="2"/>
              </a:rPr>
              <a:t/>
            </a:r>
            <a:br>
              <a:rPr lang="cs-CZ" sz="5400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dirty="0" smtClean="0">
                <a:sym typeface="Wingdings" pitchFamily="2" charset="2"/>
              </a:rPr>
              <a:t/>
            </a:r>
            <a:br>
              <a:rPr lang="cs-CZ" dirty="0" smtClean="0">
                <a:sym typeface="Wingdings" pitchFamily="2" charset="2"/>
              </a:rPr>
            </a:br>
            <a:r>
              <a:rPr lang="cs-CZ" sz="4000" dirty="0" smtClean="0">
                <a:solidFill>
                  <a:srgbClr val="92D050"/>
                </a:solidFill>
                <a:sym typeface="Wingdings" pitchFamily="2" charset="2"/>
              </a:rPr>
              <a:t>Mgr. Markéta Bajerová, lektor</a:t>
            </a:r>
            <a:br>
              <a:rPr lang="cs-CZ" sz="4000" dirty="0" smtClean="0">
                <a:solidFill>
                  <a:srgbClr val="92D050"/>
                </a:solidFill>
                <a:sym typeface="Wingdings" pitchFamily="2" charset="2"/>
              </a:rPr>
            </a:br>
            <a:r>
              <a:rPr lang="cs-CZ" sz="4000" dirty="0" smtClean="0">
                <a:solidFill>
                  <a:srgbClr val="92D050"/>
                </a:solidFill>
                <a:sym typeface="Wingdings" pitchFamily="2" charset="2"/>
              </a:rPr>
              <a:t>AISIS o.s., Kladno</a:t>
            </a:r>
            <a:endParaRPr lang="cs-CZ" sz="4000" dirty="0">
              <a:solidFill>
                <a:srgbClr val="92D050"/>
              </a:solidFill>
            </a:endParaRPr>
          </a:p>
        </p:txBody>
      </p:sp>
      <p:pic>
        <p:nvPicPr>
          <p:cNvPr id="4" name="Picture 6" descr="MIS_logo_fin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784" y="1988840"/>
            <a:ext cx="3312368" cy="29941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1409</TotalTime>
  <Words>205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Technický</vt:lpstr>
      <vt:lpstr>OD SEMINÁŘŮ  DO ŽIVOTA ŠKOLY</vt:lpstr>
      <vt:lpstr>Co je Minimalizace šikany MiŠ?</vt:lpstr>
      <vt:lpstr>MiŠ v číslech:</vt:lpstr>
      <vt:lpstr>Co frekventanty čeká?</vt:lpstr>
      <vt:lpstr>Seminář D a co dál?</vt:lpstr>
      <vt:lpstr>Co frekventanti získají?</vt:lpstr>
      <vt:lpstr>DĚKUJI ZA POZORNOST        Mgr. Markéta Bajerová, lektor AISIS o.s., Kladno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MiŠ05</dc:creator>
  <cp:lastModifiedBy>MiŠ05</cp:lastModifiedBy>
  <cp:revision>108</cp:revision>
  <dcterms:created xsi:type="dcterms:W3CDTF">2011-11-05T09:03:12Z</dcterms:created>
  <dcterms:modified xsi:type="dcterms:W3CDTF">2011-11-07T21:14:34Z</dcterms:modified>
</cp:coreProperties>
</file>