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B8C"/>
    <a:srgbClr val="5F5F5F"/>
    <a:srgbClr val="7982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84" d="100"/>
          <a:sy n="84" d="100"/>
        </p:scale>
        <p:origin x="-7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51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7DD3D-1308-4A84-9E27-9383F007AF2B}" type="datetimeFigureOut">
              <a:rPr lang="en-US" smtClean="0"/>
              <a:pPr/>
              <a:t>10/15/2009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0B92-1187-48E2-AD39-611D981DF3C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5B3A1-B527-4B62-8CCF-A334F498AC84}" type="datetimeFigureOut">
              <a:rPr lang="en-US" smtClean="0"/>
              <a:pPr/>
              <a:t>10/15/2009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5E729-BA4B-4AFC-A7E9-5D66D5F52B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C793B8-A494-4E01-90F3-B06B58E5D7C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93C6B-AC10-4773-A9C6-2012DE806E0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8229600" cy="49831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40081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40081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5/1/2007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Mentor Foundation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A9C5-3074-4399-90CC-DD47044E6FC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D90A8C"/>
                </a:solidFill>
                <a:latin typeface="VAG Rounded Std Thin" pitchFamily="34" charset="0"/>
              </a:rPr>
              <a:t>prevention-smart</a:t>
            </a:r>
            <a:r>
              <a:rPr lang="en-GB" dirty="0" smtClean="0">
                <a:solidFill>
                  <a:schemeClr val="tx1"/>
                </a:solidFill>
                <a:latin typeface="VAG Rounded Std Thin" pitchFamily="34" charset="0"/>
              </a:rPr>
              <a:t> </a:t>
            </a:r>
            <a:r>
              <a:rPr lang="en-GB" dirty="0" smtClean="0">
                <a:solidFill>
                  <a:srgbClr val="798282"/>
                </a:solidFill>
                <a:latin typeface="VAG Rounded Std Thin" pitchFamily="34" charset="0"/>
              </a:rPr>
              <a:t>parents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88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5F5F5F"/>
                </a:solidFill>
              </a:rPr>
              <a:t>An Online Resource for Parents to Protect Their Children from Drug Misuse</a:t>
            </a:r>
            <a:endParaRPr lang="en-GB" dirty="0">
              <a:solidFill>
                <a:srgbClr val="5F5F5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4101"/>
          <a:stretch>
            <a:fillRect/>
          </a:stretch>
        </p:blipFill>
        <p:spPr bwMode="auto">
          <a:xfrm>
            <a:off x="857224" y="2727311"/>
            <a:ext cx="7259638" cy="704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0" name="Picture 2" descr="M:\Mentor Logo\2008 Logo\PNG\Small_Colour_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0469" y="4611701"/>
            <a:ext cx="1728787" cy="817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Jack Tonkin\Desktop\Untitled-5.png"/>
          <p:cNvPicPr>
            <a:picLocks noChangeAspect="1" noChangeArrowheads="1"/>
          </p:cNvPicPr>
          <p:nvPr/>
        </p:nvPicPr>
        <p:blipFill>
          <a:blip r:embed="rId2" cstate="print"/>
          <a:srcRect b="25807"/>
          <a:stretch>
            <a:fillRect/>
          </a:stretch>
        </p:blipFill>
        <p:spPr bwMode="auto">
          <a:xfrm>
            <a:off x="512691" y="3714752"/>
            <a:ext cx="38845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The Mentor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81D44-D1EB-44D5-9A7F-B83DBAA2751D}" type="slidenum">
              <a:rPr lang="en-GB"/>
              <a:pPr>
                <a:defRPr/>
              </a:pPr>
              <a:t>10</a:t>
            </a:fld>
            <a:endParaRPr lang="en-GB"/>
          </a:p>
        </p:txBody>
      </p:sp>
      <p:pic>
        <p:nvPicPr>
          <p:cNvPr id="10" name="Picture 2" descr="C:\Documents and Settings\Jack Tonkin\Desktop\Untitled-7.png"/>
          <p:cNvPicPr>
            <a:picLocks noChangeAspect="1" noChangeArrowheads="1"/>
          </p:cNvPicPr>
          <p:nvPr/>
        </p:nvPicPr>
        <p:blipFill>
          <a:blip r:embed="rId3" cstate="print"/>
          <a:srcRect b="30644"/>
          <a:stretch>
            <a:fillRect/>
          </a:stretch>
        </p:blipFill>
        <p:spPr bwMode="auto">
          <a:xfrm>
            <a:off x="4559845" y="3714753"/>
            <a:ext cx="415555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17650"/>
            <a:ext cx="8115300" cy="25542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rgbClr val="5F5F5F"/>
                </a:solidFill>
                <a:latin typeface="+mn-lt"/>
              </a:rPr>
              <a:t>Chapters end with a simple and reassuring summary of the topics covered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rgbClr val="5F5F5F"/>
                </a:solidFill>
                <a:latin typeface="+mn-lt"/>
              </a:rPr>
              <a:t>Links are provided to other online resources for further reading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rgbClr val="5F5F5F"/>
                </a:solidFill>
                <a:latin typeface="+mn-lt"/>
              </a:rPr>
              <a:t>There is also an opportunity for parents to test themselves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rgbClr val="5F5F5F"/>
                </a:solidFill>
                <a:latin typeface="+mn-lt"/>
              </a:rPr>
              <a:t>Certificate for parents who complete all chapter reviews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 dirty="0"/>
          </a:p>
        </p:txBody>
      </p:sp>
      <p:pic>
        <p:nvPicPr>
          <p:cNvPr id="11" name="Picture 2" descr="C:\Documents and Settings\Matthew Wood\Desktop\ps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52" y="714356"/>
            <a:ext cx="8803980" cy="509590"/>
          </a:xfrm>
          <a:prstGeom prst="rect">
            <a:avLst/>
          </a:prstGeom>
          <a:noFill/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39718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rgbClr val="D80B8C"/>
                </a:solidFill>
              </a:rPr>
              <a:t>Chapter Summaries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Matthew Wood\Desktop\p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52" y="714356"/>
            <a:ext cx="8803980" cy="509590"/>
          </a:xfrm>
          <a:prstGeom prst="rect">
            <a:avLst/>
          </a:prstGeom>
          <a:noFill/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39718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rgbClr val="D80B8C"/>
                </a:solidFill>
              </a:rPr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54617"/>
          </a:xfrm>
        </p:spPr>
        <p:txBody>
          <a:bodyPr/>
          <a:lstStyle/>
          <a:p>
            <a:r>
              <a:rPr lang="en-GB" dirty="0" smtClean="0">
                <a:solidFill>
                  <a:srgbClr val="5F5F5F"/>
                </a:solidFill>
              </a:rPr>
              <a:t>A forum is provided for parents to discuss the chapters and provide each other with assistance</a:t>
            </a:r>
          </a:p>
          <a:p>
            <a:r>
              <a:rPr lang="en-GB" dirty="0" smtClean="0">
                <a:solidFill>
                  <a:srgbClr val="5F5F5F"/>
                </a:solidFill>
              </a:rPr>
              <a:t>Site news, updates and interesting emerging prevention science provided via a blog and newsletter for registered users</a:t>
            </a:r>
          </a:p>
          <a:p>
            <a:r>
              <a:rPr lang="en-GB" dirty="0" smtClean="0">
                <a:solidFill>
                  <a:srgbClr val="5F5F5F"/>
                </a:solidFill>
              </a:rPr>
              <a:t>Potential for translation and localisation by regional partners</a:t>
            </a:r>
          </a:p>
          <a:p>
            <a:r>
              <a:rPr lang="en-GB" dirty="0" smtClean="0">
                <a:solidFill>
                  <a:srgbClr val="5F5F5F"/>
                </a:solidFill>
              </a:rPr>
              <a:t>Future opportunity for use of social networks and user-generated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The Mentor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1CFF4-40A9-4B9C-95CC-80825820D815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5C57D-5F4F-4469-AFAB-E9DCD9F99D5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4550569" cy="64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463" y="-24"/>
            <a:ext cx="4550569" cy="643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Mentor Foundation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5C57D-5F4F-4469-AFAB-E9DCD9F99D5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885" y="84817"/>
            <a:ext cx="4414271" cy="312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91" y="3299503"/>
            <a:ext cx="4414271" cy="312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88" y="84814"/>
            <a:ext cx="4414271" cy="313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885" y="3299503"/>
            <a:ext cx="4414271" cy="312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5C57D-5F4F-4469-AFAB-E9DCD9F99D5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414271" cy="312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684445"/>
            <a:ext cx="6400800" cy="21145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5F5F5F"/>
                </a:solidFill>
              </a:rPr>
              <a:t>An Online Resource for Parents to Protect Their Children from Drug Misuse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5F5F5F"/>
                </a:solidFill>
                <a:latin typeface="VAG Rounded Std Thin" pitchFamily="34" charset="0"/>
              </a:rPr>
              <a:t>www.</a:t>
            </a:r>
            <a:r>
              <a:rPr lang="en-GB" dirty="0" smtClean="0">
                <a:solidFill>
                  <a:srgbClr val="EC0087"/>
                </a:solidFill>
                <a:latin typeface="VAG Rounded Std Thin" pitchFamily="34" charset="0"/>
              </a:rPr>
              <a:t>prevention-smart</a:t>
            </a:r>
            <a:r>
              <a:rPr lang="en-GB" dirty="0" smtClean="0">
                <a:solidFill>
                  <a:srgbClr val="5F5F5F"/>
                </a:solidFill>
                <a:latin typeface="VAG Rounded Std Thin" pitchFamily="34" charset="0"/>
              </a:rPr>
              <a:t>.org</a:t>
            </a:r>
          </a:p>
          <a:p>
            <a:pPr>
              <a:spcBef>
                <a:spcPts val="1200"/>
              </a:spcBef>
            </a:pPr>
            <a:r>
              <a:rPr lang="en-GB" b="1" dirty="0" smtClean="0">
                <a:solidFill>
                  <a:srgbClr val="5F5F5F"/>
                </a:solidFill>
              </a:rPr>
              <a:t>Launched 26</a:t>
            </a:r>
            <a:r>
              <a:rPr lang="en-GB" b="1" baseline="30000" dirty="0" smtClean="0">
                <a:solidFill>
                  <a:srgbClr val="5F5F5F"/>
                </a:solidFill>
              </a:rPr>
              <a:t>th</a:t>
            </a:r>
            <a:r>
              <a:rPr lang="en-GB" b="1" dirty="0" smtClean="0">
                <a:solidFill>
                  <a:srgbClr val="5F5F5F"/>
                </a:solidFill>
              </a:rPr>
              <a:t> June 2009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4101"/>
          <a:stretch>
            <a:fillRect/>
          </a:stretch>
        </p:blipFill>
        <p:spPr bwMode="auto">
          <a:xfrm>
            <a:off x="884262" y="1970065"/>
            <a:ext cx="7259638" cy="704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4" name="Picture 2" descr="M:\Mentor Logo\2008 Logo\PNG\Small_Colour_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0469" y="4970461"/>
            <a:ext cx="1728787" cy="817563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D90A8C"/>
                </a:solidFill>
                <a:latin typeface="VAG Rounded Std Thin" pitchFamily="34" charset="0"/>
              </a:rPr>
              <a:t>prevention-smart</a:t>
            </a:r>
            <a:r>
              <a:rPr lang="en-GB" dirty="0" smtClean="0">
                <a:solidFill>
                  <a:schemeClr val="tx1"/>
                </a:solidFill>
                <a:latin typeface="VAG Rounded Std Thin" pitchFamily="34" charset="0"/>
              </a:rPr>
              <a:t> </a:t>
            </a:r>
            <a:r>
              <a:rPr lang="en-GB" dirty="0" smtClean="0">
                <a:solidFill>
                  <a:srgbClr val="5F5F5F"/>
                </a:solidFill>
                <a:latin typeface="VAG Rounded Std Thin" pitchFamily="34" charset="0"/>
              </a:rPr>
              <a:t>parents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tthew Wood\Desktop\p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52" y="714356"/>
            <a:ext cx="8803980" cy="50959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39718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rgbClr val="D80B8C"/>
                </a:solidFill>
              </a:rPr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smtClean="0">
                <a:solidFill>
                  <a:srgbClr val="5F5F5F"/>
                </a:solidFill>
              </a:rPr>
              <a:t>There is a demand and need particularly from developing countries for parents and caregivers to receive further help and support in the field of prevention</a:t>
            </a:r>
          </a:p>
          <a:p>
            <a:r>
              <a:rPr lang="en-GB" dirty="0" smtClean="0">
                <a:solidFill>
                  <a:srgbClr val="5F5F5F"/>
                </a:solidFill>
              </a:rPr>
              <a:t>The need is to develop human resource capability and expertise</a:t>
            </a:r>
          </a:p>
          <a:p>
            <a:r>
              <a:rPr lang="en-GB" dirty="0" smtClean="0">
                <a:solidFill>
                  <a:srgbClr val="5F5F5F"/>
                </a:solidFill>
              </a:rPr>
              <a:t>Specifically to enable key 'agents of prevention' to make a meaningful and effective contribution to preventing drug misuse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The Mentor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FFD0F-FA21-440C-82B0-177493DD7672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Mentor Foundation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5C57D-5F4F-4469-AFAB-E9DCD9F99D5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Content Placeholder 6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785786" y="2214554"/>
            <a:ext cx="7215238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i="1" dirty="0">
                <a:solidFill>
                  <a:srgbClr val="5F5F5F"/>
                </a:solidFill>
                <a:latin typeface="Calibri" pitchFamily="34" charset="0"/>
              </a:rPr>
              <a:t>Research shows that parents and caregivers have </a:t>
            </a:r>
            <a:r>
              <a:rPr lang="en-GB" i="1" dirty="0" smtClean="0">
                <a:solidFill>
                  <a:srgbClr val="5F5F5F"/>
                </a:solidFill>
                <a:latin typeface="Calibri" pitchFamily="34" charset="0"/>
              </a:rPr>
              <a:t>the greatest influence </a:t>
            </a:r>
            <a:r>
              <a:rPr lang="en-GB" i="1" dirty="0">
                <a:solidFill>
                  <a:srgbClr val="5F5F5F"/>
                </a:solidFill>
                <a:latin typeface="Calibri" pitchFamily="34" charset="0"/>
              </a:rPr>
              <a:t>on their children’s lives </a:t>
            </a:r>
            <a:r>
              <a:rPr lang="en-GB" i="1" dirty="0" smtClean="0">
                <a:solidFill>
                  <a:srgbClr val="5F5F5F"/>
                </a:solidFill>
                <a:latin typeface="Calibri" pitchFamily="34" charset="0"/>
              </a:rPr>
              <a:t>and prevention-smart parents focuses </a:t>
            </a:r>
            <a:r>
              <a:rPr lang="en-GB" i="1" dirty="0">
                <a:solidFill>
                  <a:srgbClr val="5F5F5F"/>
                </a:solidFill>
                <a:latin typeface="Calibri" pitchFamily="34" charset="0"/>
              </a:rPr>
              <a:t>directly </a:t>
            </a:r>
            <a:r>
              <a:rPr lang="en-GB" i="1" dirty="0" smtClean="0">
                <a:solidFill>
                  <a:srgbClr val="5F5F5F"/>
                </a:solidFill>
                <a:latin typeface="Calibri" pitchFamily="34" charset="0"/>
              </a:rPr>
              <a:t>on providing </a:t>
            </a:r>
            <a:r>
              <a:rPr lang="en-GB" i="1" dirty="0">
                <a:solidFill>
                  <a:srgbClr val="5F5F5F"/>
                </a:solidFill>
                <a:latin typeface="Calibri" pitchFamily="34" charset="0"/>
              </a:rPr>
              <a:t>them the support they </a:t>
            </a:r>
            <a:r>
              <a:rPr lang="en-GB" i="1" dirty="0" smtClean="0">
                <a:solidFill>
                  <a:srgbClr val="5F5F5F"/>
                </a:solidFill>
                <a:latin typeface="Calibri" pitchFamily="34" charset="0"/>
              </a:rPr>
              <a:t>need</a:t>
            </a:r>
            <a:endParaRPr lang="en-GB" i="1" dirty="0">
              <a:solidFill>
                <a:srgbClr val="5F5F5F"/>
              </a:solidFill>
              <a:latin typeface="Calibri" pitchFamily="34" charset="0"/>
            </a:endParaRPr>
          </a:p>
          <a:p>
            <a:pPr algn="ctr"/>
            <a:endParaRPr lang="en-GB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1" name="Content Placeholder 6"/>
          <p:cNvSpPr txBox="1">
            <a:spLocks noChangeArrowheads="1"/>
          </p:cNvSpPr>
          <p:nvPr/>
        </p:nvSpPr>
        <p:spPr bwMode="auto">
          <a:xfrm>
            <a:off x="714348" y="-714404"/>
            <a:ext cx="5715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80B8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</a:t>
            </a:r>
            <a:endParaRPr kumimoji="0" lang="en-GB" sz="40000" b="0" i="0" u="none" strike="noStrike" kern="1200" cap="none" spc="0" normalizeH="0" baseline="0" noProof="0" dirty="0">
              <a:ln>
                <a:noFill/>
              </a:ln>
              <a:solidFill>
                <a:srgbClr val="D80B8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Content Placeholder 6"/>
          <p:cNvSpPr txBox="1">
            <a:spLocks noChangeArrowheads="1"/>
          </p:cNvSpPr>
          <p:nvPr/>
        </p:nvSpPr>
        <p:spPr bwMode="auto">
          <a:xfrm>
            <a:off x="7286644" y="3071810"/>
            <a:ext cx="5715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80B8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”</a:t>
            </a:r>
            <a:endParaRPr kumimoji="0" lang="en-GB" sz="40000" b="0" i="0" u="none" strike="noStrike" kern="1200" cap="none" spc="0" normalizeH="0" baseline="0" noProof="0" dirty="0">
              <a:ln>
                <a:noFill/>
              </a:ln>
              <a:solidFill>
                <a:srgbClr val="D80B8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39718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rgbClr val="D80B8C"/>
                </a:solidFill>
              </a:rPr>
              <a:t>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89093"/>
            <a:ext cx="8229600" cy="5054617"/>
          </a:xfrm>
        </p:spPr>
        <p:txBody>
          <a:bodyPr rtlCol="0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600" dirty="0" smtClean="0">
                <a:solidFill>
                  <a:srgbClr val="5F5F5F"/>
                </a:solidFill>
              </a:rPr>
              <a:t>An online e-learning programme consisting of modules developed, monitored and supported by Mentor’s international team of scientific experts</a:t>
            </a:r>
          </a:p>
          <a:p>
            <a:pPr marL="357188" indent="-3571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600" dirty="0" smtClean="0">
                <a:solidFill>
                  <a:srgbClr val="5F5F5F"/>
                </a:solidFill>
              </a:rPr>
              <a:t>Targeted at parents, caregivers and members of the young person’s extended family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600" dirty="0" smtClean="0">
                <a:solidFill>
                  <a:srgbClr val="5F5F5F"/>
                </a:solidFill>
              </a:rPr>
              <a:t>Provides an opportunity to learn the basics of drug misuse prevention through the medium of the Internet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600" dirty="0" smtClean="0">
                <a:solidFill>
                  <a:srgbClr val="5F5F5F"/>
                </a:solidFill>
              </a:rPr>
              <a:t>Designed to actively engage users and provide practical resources for parents and caregivers to use at home with their children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The Mentor Foundation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40E4D-28D3-4810-9447-4D1C9AFCADC9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8" name="Picture 2" descr="C:\Documents and Settings\Matthew Wood\Desktop\p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52" y="714356"/>
            <a:ext cx="8803980" cy="5095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9828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The Mentor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CD479-6D69-4DE4-BD4F-69D46E030FAF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56325" name="Picture 2" descr="C:\Documents and Settings\Jack Tonkin\Desktop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5425"/>
            <a:ext cx="9144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itle 6"/>
          <p:cNvSpPr>
            <a:spLocks noGrp="1"/>
          </p:cNvSpPr>
          <p:nvPr>
            <p:ph type="title"/>
          </p:nvPr>
        </p:nvSpPr>
        <p:spPr>
          <a:xfrm>
            <a:off x="0" y="274619"/>
            <a:ext cx="9144000" cy="439737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Homepage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Matthew Wood\Desktop\p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52" y="714356"/>
            <a:ext cx="8803980" cy="509590"/>
          </a:xfrm>
          <a:prstGeom prst="rect">
            <a:avLst/>
          </a:prstGeom>
          <a:noFill/>
        </p:spPr>
      </p:pic>
      <p:sp>
        <p:nvSpPr>
          <p:cNvPr id="57350" name="Title 6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39718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rgbClr val="D80B8C"/>
                </a:solidFill>
              </a:rPr>
              <a:t>Chapters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9093"/>
            <a:ext cx="8229600" cy="5054617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rgbClr val="D80B8C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F5F5F"/>
                </a:solidFill>
              </a:rPr>
              <a:t>You Are Not Alone!</a:t>
            </a:r>
          </a:p>
          <a:p>
            <a:pPr marL="514350" indent="-514350" fontAlgn="auto">
              <a:spcAft>
                <a:spcPts val="0"/>
              </a:spcAft>
              <a:buClr>
                <a:srgbClr val="D80B8C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F5F5F"/>
                </a:solidFill>
              </a:rPr>
              <a:t>Why Do Teenagers Act the Way They Do?</a:t>
            </a:r>
          </a:p>
          <a:p>
            <a:pPr marL="514350" indent="-514350" fontAlgn="auto">
              <a:spcAft>
                <a:spcPts val="0"/>
              </a:spcAft>
              <a:buClr>
                <a:srgbClr val="D80B8C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F5F5F"/>
                </a:solidFill>
              </a:rPr>
              <a:t>What You Need to Know About Drugs</a:t>
            </a:r>
          </a:p>
          <a:p>
            <a:pPr marL="514350" indent="-514350" fontAlgn="auto">
              <a:spcAft>
                <a:spcPts val="0"/>
              </a:spcAft>
              <a:buClr>
                <a:srgbClr val="D80B8C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F5F5F"/>
                </a:solidFill>
              </a:rPr>
              <a:t>What You Need to Know About Alcohol and Tobacco</a:t>
            </a:r>
          </a:p>
          <a:p>
            <a:pPr marL="514350" indent="-514350" fontAlgn="auto">
              <a:spcAft>
                <a:spcPts val="0"/>
              </a:spcAft>
              <a:buClr>
                <a:srgbClr val="D80B8C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F5F5F"/>
                </a:solidFill>
              </a:rPr>
              <a:t>What You Need to Know About Cannabis</a:t>
            </a:r>
          </a:p>
          <a:p>
            <a:pPr marL="514350" indent="-514350" fontAlgn="auto">
              <a:spcAft>
                <a:spcPts val="0"/>
              </a:spcAft>
              <a:buClr>
                <a:srgbClr val="D80B8C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F5F5F"/>
                </a:solidFill>
              </a:rPr>
              <a:t>Why Do Some Kids Use Drugs?</a:t>
            </a:r>
          </a:p>
          <a:p>
            <a:pPr marL="514350" indent="-514350" fontAlgn="auto">
              <a:spcAft>
                <a:spcPts val="0"/>
              </a:spcAft>
              <a:buClr>
                <a:srgbClr val="D80B8C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F5F5F"/>
                </a:solidFill>
              </a:rPr>
              <a:t>How Do I Protect My Child From Drugs?</a:t>
            </a:r>
          </a:p>
          <a:p>
            <a:pPr marL="514350" indent="-514350" fontAlgn="auto">
              <a:spcAft>
                <a:spcPts val="0"/>
              </a:spcAft>
              <a:buClr>
                <a:srgbClr val="D80B8C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F5F5F"/>
                </a:solidFill>
              </a:rPr>
              <a:t>Communication, Discipline, and Support</a:t>
            </a:r>
          </a:p>
          <a:p>
            <a:pPr marL="514350" indent="-514350" fontAlgn="auto">
              <a:spcAft>
                <a:spcPts val="0"/>
              </a:spcAft>
              <a:buClr>
                <a:srgbClr val="D80B8C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F5F5F"/>
                </a:solidFill>
              </a:rPr>
              <a:t>Does Media Make a Difference?</a:t>
            </a:r>
          </a:p>
          <a:p>
            <a:pPr marL="514350" indent="-514350" fontAlgn="auto">
              <a:spcAft>
                <a:spcPts val="0"/>
              </a:spcAft>
              <a:buClr>
                <a:srgbClr val="D80B8C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5F5F5F"/>
                </a:solidFill>
              </a:rPr>
              <a:t>What to Do if My Teenager is Using Drugs</a:t>
            </a: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5F5F5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The Mentor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7B7-65F3-4FC5-9437-065EC4BF938E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The Mentor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220F-6DCC-4187-AC20-C48AEAB59711}" type="slidenum">
              <a:rPr lang="en-GB"/>
              <a:pPr>
                <a:defRPr/>
              </a:pPr>
              <a:t>7</a:t>
            </a:fld>
            <a:endParaRPr lang="en-GB"/>
          </a:p>
        </p:txBody>
      </p:sp>
      <p:pic>
        <p:nvPicPr>
          <p:cNvPr id="58372" name="Picture 2" descr="C:\Documents and Settings\Jack Tonkin\Desktop\Untitled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285860"/>
            <a:ext cx="4643470" cy="492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517650"/>
            <a:ext cx="325755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rgbClr val="5F5F5F"/>
                </a:solidFill>
                <a:latin typeface="Calibri" pitchFamily="34" charset="0"/>
              </a:rPr>
              <a:t>Short 10-15 page chapters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rgbClr val="5F5F5F"/>
                </a:solidFill>
                <a:latin typeface="Calibri" pitchFamily="34" charset="0"/>
              </a:rPr>
              <a:t>Cartoons and animations featuring ‘Mentor Man’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rgbClr val="5F5F5F"/>
                </a:solidFill>
                <a:latin typeface="Calibri" pitchFamily="34" charset="0"/>
              </a:rPr>
              <a:t>Straightforward language targeted at parents needs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/>
          </a:p>
        </p:txBody>
      </p:sp>
      <p:pic>
        <p:nvPicPr>
          <p:cNvPr id="11" name="Picture 2" descr="C:\Documents and Settings\Matthew Wood\Desktop\p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52" y="714356"/>
            <a:ext cx="8803980" cy="509590"/>
          </a:xfrm>
          <a:prstGeom prst="rect">
            <a:avLst/>
          </a:prstGeom>
          <a:noFill/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39718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rgbClr val="D80B8C"/>
                </a:solidFill>
              </a:rPr>
              <a:t>Format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The Mentor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3F777-9F7F-4F77-B749-74AD6F523F56}" type="slidenum">
              <a:rPr lang="en-GB"/>
              <a:pPr>
                <a:defRPr/>
              </a:pPr>
              <a:t>8</a:t>
            </a:fld>
            <a:endParaRPr lang="en-GB"/>
          </a:p>
        </p:txBody>
      </p:sp>
      <p:pic>
        <p:nvPicPr>
          <p:cNvPr id="59396" name="Picture 3" descr="C:\Documents and Settings\Jack Tonkin\Desktop\Untitled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3473" y="1285860"/>
            <a:ext cx="5017683" cy="49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517650"/>
            <a:ext cx="325755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rgbClr val="5F5F5F"/>
                </a:solidFill>
                <a:latin typeface="Calibri" pitchFamily="34" charset="0"/>
              </a:rPr>
              <a:t>Interactive sections help to break up the text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rgbClr val="5F5F5F"/>
                </a:solidFill>
                <a:latin typeface="Calibri" pitchFamily="34" charset="0"/>
              </a:rPr>
              <a:t>Test your knowledge and intuition with simple quizzes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rgbClr val="5F5F5F"/>
                </a:solidFill>
                <a:latin typeface="Calibri" pitchFamily="34" charset="0"/>
              </a:rPr>
              <a:t>The ‘correct’ answer is always fully explained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 dirty="0"/>
          </a:p>
        </p:txBody>
      </p:sp>
      <p:pic>
        <p:nvPicPr>
          <p:cNvPr id="9" name="Picture 2" descr="C:\Documents and Settings\Matthew Wood\Desktop\p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52" y="714356"/>
            <a:ext cx="8803980" cy="509590"/>
          </a:xfrm>
          <a:prstGeom prst="rect">
            <a:avLst/>
          </a:prstGeom>
          <a:noFill/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39718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rgbClr val="D80B8C"/>
                </a:solidFill>
              </a:rPr>
              <a:t>Interactive Learning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Jack Tonkin\Desktop\Untitled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43" y="3308318"/>
            <a:ext cx="6946905" cy="283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Matthew Wood\Desktop\p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52" y="714356"/>
            <a:ext cx="8803980" cy="509590"/>
          </a:xfrm>
          <a:prstGeom prst="rect">
            <a:avLst/>
          </a:prstGeom>
          <a:noFill/>
        </p:spPr>
      </p:pic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39718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rgbClr val="D80B8C"/>
                </a:solidFill>
              </a:rPr>
              <a:t>Tips and Activities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The Mentor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E670A-53D8-4AFD-A48E-08FF8800B83B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517650"/>
            <a:ext cx="81153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200" dirty="0">
                <a:solidFill>
                  <a:srgbClr val="5F5F5F"/>
                </a:solidFill>
                <a:latin typeface="Calibri" pitchFamily="34" charset="0"/>
              </a:rPr>
              <a:t>Optional ‘Parenting Tips’ and ‘Suggested Activities’ appear in sidebars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200" dirty="0">
                <a:solidFill>
                  <a:srgbClr val="5F5F5F"/>
                </a:solidFill>
                <a:latin typeface="Calibri" pitchFamily="34" charset="0"/>
              </a:rPr>
              <a:t>Provide more depth for parents who want it without making chapters too long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2009</a:t>
            </a:r>
            <a:endParaRPr lang="en-GB" dirty="0"/>
          </a:p>
        </p:txBody>
      </p:sp>
      <p:pic>
        <p:nvPicPr>
          <p:cNvPr id="11" name="Picture 3" descr="C:\Documents and Settings\Jack Tonkin\Desktop\Untitled-6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352818"/>
            <a:ext cx="2095500" cy="2647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nto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</TotalTime>
  <Words>514</Words>
  <Application>Microsoft Office PowerPoint</Application>
  <PresentationFormat>On-screen Show (4:3)</PresentationFormat>
  <Paragraphs>92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</vt:lpstr>
      <vt:lpstr>Mentor Theme</vt:lpstr>
      <vt:lpstr>prevention-smart parents</vt:lpstr>
      <vt:lpstr>Why?</vt:lpstr>
      <vt:lpstr>Slide 3</vt:lpstr>
      <vt:lpstr>What?</vt:lpstr>
      <vt:lpstr>Homepage</vt:lpstr>
      <vt:lpstr>Chapters</vt:lpstr>
      <vt:lpstr>Format</vt:lpstr>
      <vt:lpstr>Interactive Learning</vt:lpstr>
      <vt:lpstr>Tips and Activities</vt:lpstr>
      <vt:lpstr>Chapter Summaries</vt:lpstr>
      <vt:lpstr>Community</vt:lpstr>
      <vt:lpstr>Slide 12</vt:lpstr>
      <vt:lpstr>Slide 13</vt:lpstr>
      <vt:lpstr>Slide 14</vt:lpstr>
      <vt:lpstr>prevention-smart parents</vt:lpstr>
    </vt:vector>
  </TitlesOfParts>
  <Company>The Mentor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prevention-smart parents</dc:title>
  <dc:creator>Matthew Wood</dc:creator>
  <cp:lastModifiedBy>Jack Tonkin</cp:lastModifiedBy>
  <cp:revision>15</cp:revision>
  <dcterms:created xsi:type="dcterms:W3CDTF">2009-10-13T13:43:53Z</dcterms:created>
  <dcterms:modified xsi:type="dcterms:W3CDTF">2009-10-15T14:20:56Z</dcterms:modified>
</cp:coreProperties>
</file>